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1"/>
  </p:sldMasterIdLst>
  <p:notesMasterIdLst>
    <p:notesMasterId r:id="rId32"/>
  </p:notesMasterIdLst>
  <p:handoutMasterIdLst>
    <p:handoutMasterId r:id="rId33"/>
  </p:handoutMasterIdLst>
  <p:sldIdLst>
    <p:sldId id="288" r:id="rId2"/>
    <p:sldId id="338" r:id="rId3"/>
    <p:sldId id="366" r:id="rId4"/>
    <p:sldId id="370" r:id="rId5"/>
    <p:sldId id="371" r:id="rId6"/>
    <p:sldId id="372" r:id="rId7"/>
    <p:sldId id="368" r:id="rId8"/>
    <p:sldId id="347" r:id="rId9"/>
    <p:sldId id="373" r:id="rId10"/>
    <p:sldId id="351" r:id="rId11"/>
    <p:sldId id="357" r:id="rId12"/>
    <p:sldId id="354" r:id="rId13"/>
    <p:sldId id="299" r:id="rId14"/>
    <p:sldId id="300" r:id="rId15"/>
    <p:sldId id="341" r:id="rId16"/>
    <p:sldId id="367" r:id="rId17"/>
    <p:sldId id="321" r:id="rId18"/>
    <p:sldId id="363" r:id="rId19"/>
    <p:sldId id="364" r:id="rId20"/>
    <p:sldId id="296" r:id="rId21"/>
    <p:sldId id="362" r:id="rId22"/>
    <p:sldId id="322" r:id="rId23"/>
    <p:sldId id="344" r:id="rId24"/>
    <p:sldId id="350" r:id="rId25"/>
    <p:sldId id="346" r:id="rId26"/>
    <p:sldId id="359" r:id="rId27"/>
    <p:sldId id="358" r:id="rId28"/>
    <p:sldId id="333" r:id="rId29"/>
    <p:sldId id="337" r:id="rId30"/>
    <p:sldId id="335" r:id="rId31"/>
  </p:sldIdLst>
  <p:sldSz cx="9144000" cy="6858000" type="screen4x3"/>
  <p:notesSz cx="6858000" cy="9945688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09E5713-DC48-40D3-B1D0-F08CF512D38B}">
          <p14:sldIdLst>
            <p14:sldId id="288"/>
            <p14:sldId id="338"/>
            <p14:sldId id="366"/>
            <p14:sldId id="370"/>
            <p14:sldId id="371"/>
            <p14:sldId id="372"/>
            <p14:sldId id="368"/>
            <p14:sldId id="347"/>
            <p14:sldId id="373"/>
            <p14:sldId id="351"/>
            <p14:sldId id="357"/>
            <p14:sldId id="354"/>
            <p14:sldId id="299"/>
            <p14:sldId id="300"/>
            <p14:sldId id="341"/>
            <p14:sldId id="367"/>
            <p14:sldId id="321"/>
            <p14:sldId id="363"/>
            <p14:sldId id="364"/>
            <p14:sldId id="296"/>
            <p14:sldId id="362"/>
            <p14:sldId id="322"/>
            <p14:sldId id="344"/>
            <p14:sldId id="350"/>
            <p14:sldId id="346"/>
            <p14:sldId id="359"/>
            <p14:sldId id="358"/>
            <p14:sldId id="333"/>
            <p14:sldId id="337"/>
            <p14:sldId id="335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666">
          <p15:clr>
            <a:srgbClr val="A4A3A4"/>
          </p15:clr>
        </p15:guide>
        <p15:guide id="2" pos="27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7CCDE6"/>
    <a:srgbClr val="FFCD00"/>
    <a:srgbClr val="FA6E00"/>
    <a:srgbClr val="0080B4"/>
    <a:srgbClr val="005374"/>
    <a:srgbClr val="C6EE00"/>
    <a:srgbClr val="89A400"/>
    <a:srgbClr val="007156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76" autoAdjust="0"/>
    <p:restoredTop sz="82560" autoAdjust="0"/>
  </p:normalViewPr>
  <p:slideViewPr>
    <p:cSldViewPr>
      <p:cViewPr>
        <p:scale>
          <a:sx n="100" d="100"/>
          <a:sy n="100" d="100"/>
        </p:scale>
        <p:origin x="-984" y="72"/>
      </p:cViewPr>
      <p:guideLst>
        <p:guide orient="horz" pos="666"/>
        <p:guide pos="272"/>
      </p:guideLst>
    </p:cSldViewPr>
  </p:slideViewPr>
  <p:outlineViewPr>
    <p:cViewPr>
      <p:scale>
        <a:sx n="33" d="100"/>
        <a:sy n="33" d="100"/>
      </p:scale>
      <p:origin x="0" y="1046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umomo\Google%20Drive\Uni%20jetzt\Oldenburg\Mappe1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tlm (no congestion)</c:v>
                </c:pt>
              </c:strCache>
            </c:strRef>
          </c:tx>
          <c:cat>
            <c:numRef>
              <c:f>Tabelle1!$A$2:$A$11</c:f>
              <c:numCache>
                <c:formatCode>General</c:formatCode>
                <c:ptCount val="10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70</c:v>
                </c:pt>
                <c:pt idx="7">
                  <c:v>80</c:v>
                </c:pt>
                <c:pt idx="8">
                  <c:v>90</c:v>
                </c:pt>
                <c:pt idx="9">
                  <c:v>100</c:v>
                </c:pt>
              </c:numCache>
            </c:numRef>
          </c:cat>
          <c:val>
            <c:numRef>
              <c:f>Tabelle1!$B$2:$B$11</c:f>
              <c:numCache>
                <c:formatCode>General</c:formatCode>
                <c:ptCount val="10"/>
                <c:pt idx="0">
                  <c:v>0.35621520000000001</c:v>
                </c:pt>
                <c:pt idx="1">
                  <c:v>0.57343219999999995</c:v>
                </c:pt>
                <c:pt idx="2">
                  <c:v>0.83922759999999996</c:v>
                </c:pt>
                <c:pt idx="3" formatCode="#,##0">
                  <c:v>1.0488229</c:v>
                </c:pt>
                <c:pt idx="4" formatCode="#,##0">
                  <c:v>1.2559670999999999</c:v>
                </c:pt>
                <c:pt idx="5" formatCode="#,##0">
                  <c:v>1.4885535999999999</c:v>
                </c:pt>
                <c:pt idx="6" formatCode="#,##0">
                  <c:v>1.7253008000000001</c:v>
                </c:pt>
                <c:pt idx="7" formatCode="#,##0">
                  <c:v>1.9831983</c:v>
                </c:pt>
                <c:pt idx="8" formatCode="#,##0">
                  <c:v>2.1708211999999998</c:v>
                </c:pt>
                <c:pt idx="9" formatCode="#,##0">
                  <c:v>2.4239576999999999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tlm (congestion)</c:v>
                </c:pt>
              </c:strCache>
            </c:strRef>
          </c:tx>
          <c:cat>
            <c:numRef>
              <c:f>Tabelle1!$A$2:$A$11</c:f>
              <c:numCache>
                <c:formatCode>General</c:formatCode>
                <c:ptCount val="10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70</c:v>
                </c:pt>
                <c:pt idx="7">
                  <c:v>80</c:v>
                </c:pt>
                <c:pt idx="8">
                  <c:v>90</c:v>
                </c:pt>
                <c:pt idx="9">
                  <c:v>100</c:v>
                </c:pt>
              </c:numCache>
            </c:numRef>
          </c:cat>
          <c:val>
            <c:numRef>
              <c:f>Tabelle1!$C$2:$C$11</c:f>
              <c:numCache>
                <c:formatCode>#,##0</c:formatCode>
                <c:ptCount val="10"/>
                <c:pt idx="0">
                  <c:v>2.9645386</c:v>
                </c:pt>
                <c:pt idx="1">
                  <c:v>5.9394327999999996</c:v>
                </c:pt>
                <c:pt idx="2">
                  <c:v>8.8185704000000005</c:v>
                </c:pt>
                <c:pt idx="3">
                  <c:v>11.869325999999999</c:v>
                </c:pt>
                <c:pt idx="4">
                  <c:v>14.727960299999999</c:v>
                </c:pt>
                <c:pt idx="5">
                  <c:v>17.847020100000002</c:v>
                </c:pt>
                <c:pt idx="6">
                  <c:v>20.1962513</c:v>
                </c:pt>
                <c:pt idx="7">
                  <c:v>22.847238000000001</c:v>
                </c:pt>
                <c:pt idx="8">
                  <c:v>25.7915733</c:v>
                </c:pt>
                <c:pt idx="9">
                  <c:v>27.982925900000001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rtl</c:v>
                </c:pt>
              </c:strCache>
            </c:strRef>
          </c:tx>
          <c:cat>
            <c:numRef>
              <c:f>Tabelle1!$A$2:$A$11</c:f>
              <c:numCache>
                <c:formatCode>General</c:formatCode>
                <c:ptCount val="10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70</c:v>
                </c:pt>
                <c:pt idx="7">
                  <c:v>80</c:v>
                </c:pt>
                <c:pt idx="8">
                  <c:v>90</c:v>
                </c:pt>
                <c:pt idx="9">
                  <c:v>100</c:v>
                </c:pt>
              </c:numCache>
            </c:numRef>
          </c:cat>
          <c:val>
            <c:numRef>
              <c:f>Tabelle1!$D$2:$D$11</c:f>
              <c:numCache>
                <c:formatCode>#,##0</c:formatCode>
                <c:ptCount val="10"/>
                <c:pt idx="0">
                  <c:v>517.73943489999999</c:v>
                </c:pt>
                <c:pt idx="1">
                  <c:v>1014.120513</c:v>
                </c:pt>
                <c:pt idx="2">
                  <c:v>1455.6191269999999</c:v>
                </c:pt>
                <c:pt idx="3">
                  <c:v>1935.109009</c:v>
                </c:pt>
                <c:pt idx="4">
                  <c:v>2397.8718939999999</c:v>
                </c:pt>
                <c:pt idx="5">
                  <c:v>2901.052541</c:v>
                </c:pt>
                <c:pt idx="6">
                  <c:v>3416.040806</c:v>
                </c:pt>
                <c:pt idx="7">
                  <c:v>3891.7203869999998</c:v>
                </c:pt>
                <c:pt idx="8">
                  <c:v>4413.1528310000003</c:v>
                </c:pt>
                <c:pt idx="9">
                  <c:v>4924.238421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286848"/>
        <c:axId val="156668416"/>
      </c:lineChart>
      <c:catAx>
        <c:axId val="150286848"/>
        <c:scaling>
          <c:orientation val="minMax"/>
        </c:scaling>
        <c:delete val="0"/>
        <c:axPos val="b"/>
        <c:majorGridlines>
          <c:spPr>
            <a:ln w="3175">
              <a:solidFill>
                <a:schemeClr val="bg1">
                  <a:lumMod val="50000"/>
                </a:schemeClr>
              </a:solidFill>
              <a:prstDash val="solid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GB"/>
                  <a:t>all-to-all iterations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low"/>
        <c:crossAx val="156668416"/>
        <c:crosses val="autoZero"/>
        <c:auto val="1"/>
        <c:lblAlgn val="ctr"/>
        <c:lblOffset val="100"/>
        <c:tickLblSkip val="1"/>
        <c:noMultiLvlLbl val="0"/>
      </c:catAx>
      <c:valAx>
        <c:axId val="156668416"/>
        <c:scaling>
          <c:logBase val="10"/>
          <c:orientation val="minMax"/>
          <c:min val="0.1"/>
        </c:scaling>
        <c:delete val="0"/>
        <c:axPos val="l"/>
        <c:minorGridlines>
          <c:spPr>
            <a:ln w="6350">
              <a:solidFill>
                <a:schemeClr val="bg1">
                  <a:lumMod val="85000"/>
                </a:schemeClr>
              </a:solidFill>
            </a:ln>
          </c:spPr>
        </c:min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GB"/>
                  <a:t>seconds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spPr>
          <a:ln w="9525">
            <a:noFill/>
          </a:ln>
        </c:spPr>
        <c:crossAx val="150286848"/>
        <c:crosses val="autoZero"/>
        <c:crossBetween val="midCat"/>
      </c:valAx>
    </c:plotArea>
    <c:legend>
      <c:legendPos val="b"/>
      <c:layout/>
      <c:overlay val="0"/>
    </c:legend>
    <c:plotVisOnly val="1"/>
    <c:dispBlanksAs val="gap"/>
    <c:showDLblsOverMax val="0"/>
  </c:chart>
  <c:spPr>
    <a:ln w="3175"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Tabelle2!$B$1</c:f>
              <c:strCache>
                <c:ptCount val="1"/>
                <c:pt idx="0">
                  <c:v>tlm (no congestion)</c:v>
                </c:pt>
              </c:strCache>
            </c:strRef>
          </c:tx>
          <c:cat>
            <c:numRef>
              <c:f>Tabelle2!$A$2:$A$11</c:f>
              <c:numCache>
                <c:formatCode>General</c:formatCode>
                <c:ptCount val="10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70</c:v>
                </c:pt>
                <c:pt idx="7">
                  <c:v>80</c:v>
                </c:pt>
                <c:pt idx="8">
                  <c:v>90</c:v>
                </c:pt>
                <c:pt idx="9">
                  <c:v>100</c:v>
                </c:pt>
              </c:numCache>
            </c:numRef>
          </c:cat>
          <c:val>
            <c:numRef>
              <c:f>Tabelle2!$B$2:$B$11</c:f>
              <c:numCache>
                <c:formatCode>General</c:formatCode>
                <c:ptCount val="10"/>
                <c:pt idx="0">
                  <c:v>33</c:v>
                </c:pt>
                <c:pt idx="1">
                  <c:v>33</c:v>
                </c:pt>
                <c:pt idx="2">
                  <c:v>33</c:v>
                </c:pt>
                <c:pt idx="3">
                  <c:v>33</c:v>
                </c:pt>
                <c:pt idx="4">
                  <c:v>33</c:v>
                </c:pt>
                <c:pt idx="5">
                  <c:v>33</c:v>
                </c:pt>
                <c:pt idx="6">
                  <c:v>33</c:v>
                </c:pt>
                <c:pt idx="7">
                  <c:v>33</c:v>
                </c:pt>
                <c:pt idx="8">
                  <c:v>33</c:v>
                </c:pt>
                <c:pt idx="9">
                  <c:v>33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Tabelle2!$C$1</c:f>
              <c:strCache>
                <c:ptCount val="1"/>
                <c:pt idx="0">
                  <c:v>tlm (congestion)</c:v>
                </c:pt>
              </c:strCache>
            </c:strRef>
          </c:tx>
          <c:cat>
            <c:numRef>
              <c:f>Tabelle2!$A$2:$A$11</c:f>
              <c:numCache>
                <c:formatCode>General</c:formatCode>
                <c:ptCount val="10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70</c:v>
                </c:pt>
                <c:pt idx="7">
                  <c:v>80</c:v>
                </c:pt>
                <c:pt idx="8">
                  <c:v>90</c:v>
                </c:pt>
                <c:pt idx="9">
                  <c:v>100</c:v>
                </c:pt>
              </c:numCache>
            </c:numRef>
          </c:cat>
          <c:val>
            <c:numRef>
              <c:f>Tabelle2!$C$2:$C$11</c:f>
              <c:numCache>
                <c:formatCode>General</c:formatCode>
                <c:ptCount val="10"/>
                <c:pt idx="0">
                  <c:v>248</c:v>
                </c:pt>
                <c:pt idx="1">
                  <c:v>232</c:v>
                </c:pt>
                <c:pt idx="2">
                  <c:v>228</c:v>
                </c:pt>
                <c:pt idx="3">
                  <c:v>224</c:v>
                </c:pt>
                <c:pt idx="4">
                  <c:v>224</c:v>
                </c:pt>
                <c:pt idx="5">
                  <c:v>223</c:v>
                </c:pt>
                <c:pt idx="6">
                  <c:v>222</c:v>
                </c:pt>
                <c:pt idx="7">
                  <c:v>222</c:v>
                </c:pt>
                <c:pt idx="8">
                  <c:v>221</c:v>
                </c:pt>
                <c:pt idx="9">
                  <c:v>221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Tabelle2!$D$1</c:f>
              <c:strCache>
                <c:ptCount val="1"/>
                <c:pt idx="0">
                  <c:v>rtl</c:v>
                </c:pt>
              </c:strCache>
            </c:strRef>
          </c:tx>
          <c:cat>
            <c:numRef>
              <c:f>Tabelle2!$A$2:$A$11</c:f>
              <c:numCache>
                <c:formatCode>General</c:formatCode>
                <c:ptCount val="10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70</c:v>
                </c:pt>
                <c:pt idx="7">
                  <c:v>80</c:v>
                </c:pt>
                <c:pt idx="8">
                  <c:v>90</c:v>
                </c:pt>
                <c:pt idx="9">
                  <c:v>100</c:v>
                </c:pt>
              </c:numCache>
            </c:numRef>
          </c:cat>
          <c:val>
            <c:numRef>
              <c:f>Tabelle2!$D$2:$D$11</c:f>
              <c:numCache>
                <c:formatCode>General</c:formatCode>
                <c:ptCount val="10"/>
                <c:pt idx="0">
                  <c:v>247</c:v>
                </c:pt>
                <c:pt idx="1">
                  <c:v>231</c:v>
                </c:pt>
                <c:pt idx="2">
                  <c:v>227</c:v>
                </c:pt>
                <c:pt idx="3">
                  <c:v>223</c:v>
                </c:pt>
                <c:pt idx="4">
                  <c:v>223</c:v>
                </c:pt>
                <c:pt idx="5">
                  <c:v>222</c:v>
                </c:pt>
                <c:pt idx="6">
                  <c:v>221</c:v>
                </c:pt>
                <c:pt idx="7">
                  <c:v>221</c:v>
                </c:pt>
                <c:pt idx="8">
                  <c:v>220</c:v>
                </c:pt>
                <c:pt idx="9">
                  <c:v>220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5119872"/>
        <c:axId val="213959808"/>
      </c:lineChart>
      <c:catAx>
        <c:axId val="2551198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GB"/>
                  <a:t>all-to-all iterations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13959808"/>
        <c:crosses val="autoZero"/>
        <c:auto val="1"/>
        <c:lblAlgn val="ctr"/>
        <c:lblOffset val="100"/>
        <c:noMultiLvlLbl val="0"/>
      </c:catAx>
      <c:valAx>
        <c:axId val="213959808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GB"/>
                  <a:t>clk cycles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55119872"/>
        <c:crosses val="autoZero"/>
        <c:crossBetween val="midCat"/>
      </c:valAx>
    </c:plotArea>
    <c:legend>
      <c:legendPos val="b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72004" cy="496744"/>
          </a:xfrm>
          <a:prstGeom prst="rect">
            <a:avLst/>
          </a:prstGeom>
        </p:spPr>
        <p:txBody>
          <a:bodyPr vert="horz" lIns="88642" tIns="44321" rIns="88642" bIns="44321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463" y="1"/>
            <a:ext cx="2972004" cy="496744"/>
          </a:xfrm>
          <a:prstGeom prst="rect">
            <a:avLst/>
          </a:prstGeom>
        </p:spPr>
        <p:txBody>
          <a:bodyPr vert="horz" lIns="88642" tIns="44321" rIns="88642" bIns="44321" rtlCol="0"/>
          <a:lstStyle>
            <a:lvl1pPr algn="r">
              <a:defRPr sz="1200"/>
            </a:lvl1pPr>
          </a:lstStyle>
          <a:p>
            <a:fld id="{C899DA64-A750-F343-A9DC-27B9D60D053B}" type="datetimeFigureOut">
              <a:rPr lang="de-DE" smtClean="0"/>
              <a:pPr/>
              <a:t>09.12.2014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9447401"/>
            <a:ext cx="2972004" cy="496744"/>
          </a:xfrm>
          <a:prstGeom prst="rect">
            <a:avLst/>
          </a:prstGeom>
        </p:spPr>
        <p:txBody>
          <a:bodyPr vert="horz" lIns="88642" tIns="44321" rIns="88642" bIns="44321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463" y="9447401"/>
            <a:ext cx="2972004" cy="496744"/>
          </a:xfrm>
          <a:prstGeom prst="rect">
            <a:avLst/>
          </a:prstGeom>
        </p:spPr>
        <p:txBody>
          <a:bodyPr vert="horz" lIns="88642" tIns="44321" rIns="88642" bIns="44321" rtlCol="0" anchor="b"/>
          <a:lstStyle>
            <a:lvl1pPr algn="r">
              <a:defRPr sz="1200"/>
            </a:lvl1pPr>
          </a:lstStyle>
          <a:p>
            <a:fld id="{E7EFFB47-844D-6546-B10E-2F287B2E6DE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626614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2.tmp>
</file>

<file path=ppt/media/image13.gif>
</file>

<file path=ppt/media/image14.png>
</file>

<file path=ppt/media/image15.png>
</file>

<file path=ppt/media/image16.tmp>
</file>

<file path=ppt/media/image17.png>
</file>

<file path=ppt/media/image18.png>
</file>

<file path=ppt/media/image20.png>
</file>

<file path=ppt/media/image21.png>
</file>

<file path=ppt/media/image3.jpeg>
</file>

<file path=ppt/media/image4.png>
</file>

<file path=ppt/media/image5.png>
</file>

<file path=ppt/media/image6.tmp>
</file>

<file path=ppt/media/image7.tmp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72004" cy="496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017" tIns="48009" rIns="96017" bIns="48009" numCol="1" anchor="t" anchorCtr="0" compatLnSpc="1">
            <a:prstTxWarp prst="textNoShape">
              <a:avLst/>
            </a:prstTxWarp>
          </a:bodyPr>
          <a:lstStyle>
            <a:lvl1pPr defTabSz="960288">
              <a:defRPr sz="1300"/>
            </a:lvl1pPr>
          </a:lstStyle>
          <a:p>
            <a:endParaRPr lang="de-DE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463" y="1"/>
            <a:ext cx="2972004" cy="496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017" tIns="48009" rIns="96017" bIns="48009" numCol="1" anchor="t" anchorCtr="0" compatLnSpc="1">
            <a:prstTxWarp prst="textNoShape">
              <a:avLst/>
            </a:prstTxWarp>
          </a:bodyPr>
          <a:lstStyle>
            <a:lvl1pPr algn="r" defTabSz="960288">
              <a:defRPr sz="1300"/>
            </a:lvl1pPr>
          </a:lstStyle>
          <a:p>
            <a:endParaRPr lang="de-DE"/>
          </a:p>
        </p:txBody>
      </p:sp>
      <p:sp>
        <p:nvSpPr>
          <p:cNvPr id="194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42975" y="746125"/>
            <a:ext cx="4972050" cy="37290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94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494" y="4723700"/>
            <a:ext cx="5487013" cy="4475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017" tIns="48009" rIns="96017" bIns="4800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47401"/>
            <a:ext cx="2972004" cy="496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017" tIns="48009" rIns="96017" bIns="48009" numCol="1" anchor="b" anchorCtr="0" compatLnSpc="1">
            <a:prstTxWarp prst="textNoShape">
              <a:avLst/>
            </a:prstTxWarp>
          </a:bodyPr>
          <a:lstStyle>
            <a:lvl1pPr defTabSz="960288">
              <a:defRPr sz="1300"/>
            </a:lvl1pPr>
          </a:lstStyle>
          <a:p>
            <a:endParaRPr lang="de-DE"/>
          </a:p>
        </p:txBody>
      </p:sp>
      <p:sp>
        <p:nvSpPr>
          <p:cNvPr id="194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463" y="9447401"/>
            <a:ext cx="2972004" cy="4967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017" tIns="48009" rIns="96017" bIns="48009" numCol="1" anchor="b" anchorCtr="0" compatLnSpc="1">
            <a:prstTxWarp prst="textNoShape">
              <a:avLst/>
            </a:prstTxWarp>
          </a:bodyPr>
          <a:lstStyle>
            <a:lvl1pPr algn="r" defTabSz="960288">
              <a:defRPr sz="1300"/>
            </a:lvl1pPr>
          </a:lstStyle>
          <a:p>
            <a:fld id="{E4AA6088-1FF0-4E53-845C-EFEDD1C948F8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94845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1418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9450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4978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85407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Reduced Certification Costs for Trusted Multi-core Platforms</a:t>
            </a:r>
            <a:endParaRPr lang="en-US" sz="1200" b="1" i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ARAMiS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(Automotive, Railway and Avionic Multicore Systems)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An Analyzable, Resilient, Embedded Real-Time Operating System Design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124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ÜBERGANG:</a:t>
            </a:r>
          </a:p>
          <a:p>
            <a:endParaRPr lang="de-DE" dirty="0" smtClean="0"/>
          </a:p>
          <a:p>
            <a:r>
              <a:rPr lang="de-DE" dirty="0" smtClean="0"/>
              <a:t>Vergleichbarkeit</a:t>
            </a:r>
            <a:r>
              <a:rPr lang="de-DE" baseline="0" dirty="0" smtClean="0"/>
              <a:t> zwischen den </a:t>
            </a:r>
            <a:r>
              <a:rPr lang="de-DE" baseline="0" dirty="0" err="1" smtClean="0"/>
              <a:t>Routermodellen</a:t>
            </a:r>
            <a:r>
              <a:rPr lang="de-DE" baseline="0" dirty="0" smtClean="0"/>
              <a:t> schaffen -&gt; gemeinsame Simulation mit einem </a:t>
            </a:r>
            <a:r>
              <a:rPr lang="de-DE" baseline="0" dirty="0" err="1" smtClean="0"/>
              <a:t>Transaktor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6782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5792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5779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42975" y="746125"/>
            <a:ext cx="4972050" cy="37290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Keine eigene Sprache </a:t>
            </a:r>
            <a:r>
              <a:rPr lang="de-DE" dirty="0" smtClean="0">
                <a:sym typeface="Wingdings" pitchFamily="2" charset="2"/>
              </a:rPr>
              <a:t> Erweiterung</a:t>
            </a:r>
            <a:r>
              <a:rPr lang="de-DE" baseline="0" dirty="0" smtClean="0">
                <a:sym typeface="Wingdings" pitchFamily="2" charset="2"/>
              </a:rPr>
              <a:t> für C++</a:t>
            </a:r>
          </a:p>
          <a:p>
            <a:r>
              <a:rPr lang="de-DE" baseline="0" dirty="0" smtClean="0">
                <a:sym typeface="Wingdings" pitchFamily="2" charset="2"/>
              </a:rPr>
              <a:t>Hardware-Software-</a:t>
            </a:r>
            <a:r>
              <a:rPr lang="de-DE" baseline="0" dirty="0" err="1" smtClean="0">
                <a:sym typeface="Wingdings" pitchFamily="2" charset="2"/>
              </a:rPr>
              <a:t>Codesign</a:t>
            </a:r>
            <a:endParaRPr lang="de-DE" baseline="0" dirty="0" smtClean="0">
              <a:sym typeface="Wingdings" pitchFamily="2" charset="2"/>
            </a:endParaRPr>
          </a:p>
          <a:p>
            <a:endParaRPr lang="de-DE" baseline="0" dirty="0" smtClean="0">
              <a:sym typeface="Wingdings" pitchFamily="2" charset="2"/>
            </a:endParaRPr>
          </a:p>
          <a:p>
            <a:r>
              <a:rPr lang="de-DE" baseline="0" dirty="0" smtClean="0">
                <a:sym typeface="Wingdings" pitchFamily="2" charset="2"/>
              </a:rPr>
              <a:t>Hardware-Designer werden nicht arbeitslos. Hardware-Modelle die wie Software geschrieben sind, können oft nicht synthetisiert werden </a:t>
            </a:r>
            <a:endParaRPr lang="de-DE" baseline="0" dirty="0" smtClean="0"/>
          </a:p>
          <a:p>
            <a:endParaRPr lang="de-DE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2943619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3123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42975" y="746125"/>
            <a:ext cx="4972050" cy="372903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aseline="0" dirty="0" smtClean="0"/>
              <a:t>Durch schrumpfende </a:t>
            </a:r>
            <a:r>
              <a:rPr lang="de-DE" baseline="0" dirty="0" err="1" smtClean="0"/>
              <a:t>Struckturgrößen</a:t>
            </a:r>
            <a:r>
              <a:rPr lang="de-DE" baseline="0" dirty="0" smtClean="0"/>
              <a:t> können selbst in eingebetteten Systemen leistungsstarke Prozessoren und große Speicher eingesetzt werden, was die Ausführung aufwendiger Softwareapplikationen und Betriebssystemen erlaubt.</a:t>
            </a:r>
          </a:p>
          <a:p>
            <a:endParaRPr lang="de-DE" baseline="0" dirty="0" smtClean="0"/>
          </a:p>
          <a:p>
            <a:r>
              <a:rPr lang="de-DE" baseline="0" dirty="0" smtClean="0"/>
              <a:t>Steigende Anforderungen bzgl. Der Time-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-Market Zyklen erlauben es hier nicht mehr mit der Softwareentwicklung zu beginnen wenn ein Prototyp der Hardware gefertigt wurde.</a:t>
            </a:r>
          </a:p>
          <a:p>
            <a:endParaRPr lang="de-DE" baseline="0" dirty="0" smtClean="0"/>
          </a:p>
          <a:p>
            <a:r>
              <a:rPr lang="de-DE" baseline="0" dirty="0" smtClean="0"/>
              <a:t>Ein Lösungsansatz ist es, wie es häufig in der Informatik angewendet wird, die Abstraktion der Modellierung zu erhöhen.</a:t>
            </a:r>
          </a:p>
          <a:p>
            <a:endParaRPr lang="de-DE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2943619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9450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emf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2"/>
          <p:cNvSpPr>
            <a:spLocks noChangeArrowheads="1"/>
          </p:cNvSpPr>
          <p:nvPr/>
        </p:nvSpPr>
        <p:spPr bwMode="auto">
          <a:xfrm>
            <a:off x="297333" y="1448793"/>
            <a:ext cx="8549334" cy="2654199"/>
          </a:xfrm>
          <a:prstGeom prst="rect">
            <a:avLst/>
          </a:prstGeom>
          <a:solidFill>
            <a:srgbClr val="EA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8" tIns="45715" rIns="91428" bIns="45715" anchor="ctr"/>
          <a:lstStyle/>
          <a:p>
            <a:pPr algn="ctr"/>
            <a:r>
              <a:rPr lang="de-DE"/>
              <a:t>Platzhalter für Bild, Bild auf Titelfolie hinter das Logo einsetzen</a:t>
            </a:r>
          </a:p>
        </p:txBody>
      </p:sp>
      <p:sp>
        <p:nvSpPr>
          <p:cNvPr id="5" name="Rectangle 17"/>
          <p:cNvSpPr>
            <a:spLocks noChangeArrowheads="1"/>
          </p:cNvSpPr>
          <p:nvPr/>
        </p:nvSpPr>
        <p:spPr bwMode="auto">
          <a:xfrm>
            <a:off x="287829" y="4102991"/>
            <a:ext cx="8583276" cy="2193350"/>
          </a:xfrm>
          <a:prstGeom prst="rect">
            <a:avLst/>
          </a:prstGeom>
          <a:solidFill>
            <a:srgbClr val="FFF0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8" tIns="45715" rIns="91428" bIns="45715" anchor="ctr"/>
          <a:lstStyle/>
          <a:p>
            <a:pPr algn="ctr"/>
            <a:r>
              <a:rPr lang="de-DE"/>
              <a:t>   </a:t>
            </a:r>
          </a:p>
        </p:txBody>
      </p:sp>
      <p:pic>
        <p:nvPicPr>
          <p:cNvPr id="6" name="Picture 16" descr="TU_Braunschweig_0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829" y="1438712"/>
            <a:ext cx="8580561" cy="2664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3" descr="TUBS_CO_150dp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41678"/>
            <a:ext cx="2517146" cy="938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18"/>
          <p:cNvSpPr>
            <a:spLocks noChangeArrowheads="1"/>
          </p:cNvSpPr>
          <p:nvPr/>
        </p:nvSpPr>
        <p:spPr bwMode="auto">
          <a:xfrm>
            <a:off x="287829" y="6297781"/>
            <a:ext cx="8583276" cy="286590"/>
          </a:xfrm>
          <a:prstGeom prst="rect">
            <a:avLst/>
          </a:prstGeom>
          <a:solidFill>
            <a:srgbClr val="BE1E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8" tIns="45715" rIns="91428" bIns="45715" anchor="ctr"/>
          <a:lstStyle/>
          <a:p>
            <a:endParaRPr lang="de-DE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31850" y="4356101"/>
            <a:ext cx="7772400" cy="87312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Mastertitelformat bearbeiten</a:t>
            </a:r>
            <a:endParaRPr lang="de-DE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0263" y="5499100"/>
            <a:ext cx="7747000" cy="33337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Master-Untertitelformat bearbeiten</a:t>
            </a:r>
            <a:endParaRPr lang="de-DE" dirty="0"/>
          </a:p>
        </p:txBody>
      </p:sp>
      <p:sp>
        <p:nvSpPr>
          <p:cNvPr id="9" name="Rectangle 22"/>
          <p:cNvSpPr>
            <a:spLocks noChangeArrowheads="1"/>
          </p:cNvSpPr>
          <p:nvPr userDrawn="1"/>
        </p:nvSpPr>
        <p:spPr bwMode="auto">
          <a:xfrm>
            <a:off x="296863" y="1449388"/>
            <a:ext cx="8550275" cy="2654300"/>
          </a:xfrm>
          <a:prstGeom prst="rect">
            <a:avLst/>
          </a:prstGeom>
          <a:solidFill>
            <a:srgbClr val="EAEAEA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de-DE"/>
              <a:t>Platzhalter für Bild, Bild auf Titelfolie hinter das Logo einsetzen</a:t>
            </a:r>
          </a:p>
        </p:txBody>
      </p:sp>
      <p:sp>
        <p:nvSpPr>
          <p:cNvPr id="10" name="Rectangle 17"/>
          <p:cNvSpPr>
            <a:spLocks noChangeArrowheads="1"/>
          </p:cNvSpPr>
          <p:nvPr userDrawn="1"/>
        </p:nvSpPr>
        <p:spPr bwMode="auto">
          <a:xfrm>
            <a:off x="287338" y="4103688"/>
            <a:ext cx="8583612" cy="2192337"/>
          </a:xfrm>
          <a:prstGeom prst="rect">
            <a:avLst/>
          </a:prstGeom>
          <a:solidFill>
            <a:srgbClr val="FFF0B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pic>
        <p:nvPicPr>
          <p:cNvPr id="11" name="Picture 16"/>
          <p:cNvPicPr>
            <a:picLocks noChangeAspect="1" noChangeArrowheads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0" t="29675" r="16759" b="46311"/>
          <a:stretch/>
        </p:blipFill>
        <p:spPr bwMode="auto">
          <a:xfrm>
            <a:off x="280484" y="1433538"/>
            <a:ext cx="8585953" cy="2672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3" descr="TUBS_CO_150dpi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741363"/>
            <a:ext cx="2517775" cy="939800"/>
          </a:xfrm>
          <a:prstGeom prst="rect">
            <a:avLst/>
          </a:prstGeom>
          <a:noFill/>
        </p:spPr>
      </p:pic>
      <p:sp>
        <p:nvSpPr>
          <p:cNvPr id="13" name="Rectangle 18"/>
          <p:cNvSpPr>
            <a:spLocks noChangeArrowheads="1"/>
          </p:cNvSpPr>
          <p:nvPr userDrawn="1"/>
        </p:nvSpPr>
        <p:spPr bwMode="auto">
          <a:xfrm>
            <a:off x="287338" y="6297613"/>
            <a:ext cx="8583612" cy="287337"/>
          </a:xfrm>
          <a:prstGeom prst="rect">
            <a:avLst/>
          </a:prstGeom>
          <a:solidFill>
            <a:srgbClr val="BE1E3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pic>
        <p:nvPicPr>
          <p:cNvPr id="2" name="Bild 1" descr="logo_mit_text.pdf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359290"/>
            <a:ext cx="2816200" cy="77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9414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0336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Mastertitelformat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88458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el und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111126"/>
            <a:ext cx="8375650" cy="708025"/>
          </a:xfrm>
        </p:spPr>
        <p:txBody>
          <a:bodyPr/>
          <a:lstStyle/>
          <a:p>
            <a:r>
              <a:rPr lang="en-US" smtClean="0"/>
              <a:t>Mastertitelformat bearbeiten</a:t>
            </a:r>
            <a:endParaRPr lang="de-DE"/>
          </a:p>
        </p:txBody>
      </p:sp>
      <p:sp>
        <p:nvSpPr>
          <p:cNvPr id="3" name="Diagrammplatzhalter 2"/>
          <p:cNvSpPr>
            <a:spLocks noGrp="1"/>
          </p:cNvSpPr>
          <p:nvPr>
            <p:ph type="chart" idx="1"/>
          </p:nvPr>
        </p:nvSpPr>
        <p:spPr>
          <a:xfrm>
            <a:off x="431800" y="1042989"/>
            <a:ext cx="8375650" cy="4772025"/>
          </a:xfrm>
        </p:spPr>
        <p:txBody>
          <a:bodyPr/>
          <a:lstStyle/>
          <a:p>
            <a:pPr lvl="0"/>
            <a:r>
              <a:rPr lang="en-US" noProof="0" smtClean="0"/>
              <a:t>Diagramm durch Klicken auf Symbol hinzufügen</a:t>
            </a:r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612274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7"/>
          <p:cNvSpPr>
            <a:spLocks noChangeArrowheads="1"/>
          </p:cNvSpPr>
          <p:nvPr/>
        </p:nvSpPr>
        <p:spPr bwMode="auto">
          <a:xfrm>
            <a:off x="342137" y="864090"/>
            <a:ext cx="8447508" cy="5220549"/>
          </a:xfrm>
          <a:prstGeom prst="rect">
            <a:avLst/>
          </a:prstGeom>
          <a:solidFill>
            <a:srgbClr val="FFF0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8" tIns="45715" rIns="91428" bIns="45715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3" name="Textfeld 14"/>
          <p:cNvSpPr txBox="1">
            <a:spLocks noChangeArrowheads="1"/>
          </p:cNvSpPr>
          <p:nvPr/>
        </p:nvSpPr>
        <p:spPr bwMode="auto">
          <a:xfrm>
            <a:off x="540358" y="1600009"/>
            <a:ext cx="6945910" cy="1201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r>
              <a:rPr lang="de-DE" sz="3600" b="1">
                <a:solidFill>
                  <a:schemeClr val="tx1"/>
                </a:solidFill>
                <a:latin typeface="Arial" charset="0"/>
              </a:rPr>
              <a:t>Vielen Dank für</a:t>
            </a:r>
            <a:br>
              <a:rPr lang="de-DE" sz="3600" b="1">
                <a:solidFill>
                  <a:schemeClr val="tx1"/>
                </a:solidFill>
                <a:latin typeface="Arial" charset="0"/>
              </a:rPr>
            </a:br>
            <a:r>
              <a:rPr lang="de-DE" sz="3600" b="1">
                <a:solidFill>
                  <a:schemeClr val="tx1"/>
                </a:solidFill>
                <a:latin typeface="Arial" charset="0"/>
              </a:rPr>
              <a:t>Ihre Aufmerksamkeit.</a:t>
            </a:r>
          </a:p>
        </p:txBody>
      </p:sp>
      <p:grpSp>
        <p:nvGrpSpPr>
          <p:cNvPr id="4" name="Gruppieren 8"/>
          <p:cNvGrpSpPr>
            <a:grpSpLocks/>
          </p:cNvGrpSpPr>
          <p:nvPr/>
        </p:nvGrpSpPr>
        <p:grpSpPr bwMode="auto">
          <a:xfrm>
            <a:off x="0" y="5914702"/>
            <a:ext cx="9144000" cy="652388"/>
            <a:chOff x="0" y="5915025"/>
            <a:chExt cx="9144000" cy="652463"/>
          </a:xfrm>
        </p:grpSpPr>
        <p:sp>
          <p:nvSpPr>
            <p:cNvPr id="5" name="Line 14"/>
            <p:cNvSpPr>
              <a:spLocks noChangeShapeType="1"/>
            </p:cNvSpPr>
            <p:nvPr userDrawn="1"/>
          </p:nvSpPr>
          <p:spPr bwMode="auto">
            <a:xfrm>
              <a:off x="0" y="6091238"/>
              <a:ext cx="9144000" cy="0"/>
            </a:xfrm>
            <a:prstGeom prst="line">
              <a:avLst/>
            </a:prstGeom>
            <a:noFill/>
            <a:ln w="9525">
              <a:solidFill>
                <a:srgbClr val="BE1E3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de-DE"/>
            </a:p>
          </p:txBody>
        </p:sp>
        <p:pic>
          <p:nvPicPr>
            <p:cNvPr id="6" name="Picture 20" descr="TUBS_CO_70vH_150dpi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915025"/>
              <a:ext cx="1762125" cy="652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hteck 6"/>
          <p:cNvSpPr/>
          <p:nvPr/>
        </p:nvSpPr>
        <p:spPr>
          <a:xfrm>
            <a:off x="1822012" y="6142245"/>
            <a:ext cx="4969705" cy="4248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91428" tIns="45715" rIns="91428" bIns="45715" anchor="ctr"/>
          <a:lstStyle/>
          <a:p>
            <a:pPr algn="ctr">
              <a:defRPr/>
            </a:pPr>
            <a:endParaRPr lang="de-DE" dirty="0"/>
          </a:p>
        </p:txBody>
      </p:sp>
      <p:sp>
        <p:nvSpPr>
          <p:cNvPr id="8" name="Textfeld 19"/>
          <p:cNvSpPr txBox="1">
            <a:spLocks noChangeArrowheads="1"/>
          </p:cNvSpPr>
          <p:nvPr/>
        </p:nvSpPr>
        <p:spPr bwMode="auto">
          <a:xfrm>
            <a:off x="540359" y="4696333"/>
            <a:ext cx="7927515" cy="1162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20000"/>
              </a:spcBef>
            </a:pPr>
            <a:r>
              <a:rPr lang="de-DE" sz="1600">
                <a:solidFill>
                  <a:srgbClr val="000000"/>
                </a:solidFill>
                <a:latin typeface="Arial" charset="0"/>
              </a:rPr>
              <a:t>Dipl.-Ing., Name, Msc.</a:t>
            </a:r>
          </a:p>
          <a:p>
            <a:pPr eaLnBrk="1" hangingPunct="1">
              <a:lnSpc>
                <a:spcPct val="130000"/>
              </a:lnSpc>
              <a:spcBef>
                <a:spcPct val="20000"/>
              </a:spcBef>
            </a:pPr>
            <a:r>
              <a:rPr lang="de-DE" sz="1000">
                <a:solidFill>
                  <a:srgbClr val="000000"/>
                </a:solidFill>
                <a:latin typeface="Arial" charset="0"/>
              </a:rPr>
              <a:t>name@c3e.cs.tu-bs.de</a:t>
            </a:r>
          </a:p>
        </p:txBody>
      </p:sp>
      <p:sp>
        <p:nvSpPr>
          <p:cNvPr id="9" name="Rectangle 17"/>
          <p:cNvSpPr>
            <a:spLocks noChangeArrowheads="1"/>
          </p:cNvSpPr>
          <p:nvPr userDrawn="1"/>
        </p:nvSpPr>
        <p:spPr bwMode="auto">
          <a:xfrm>
            <a:off x="341529" y="863716"/>
            <a:ext cx="8448597" cy="5220580"/>
          </a:xfrm>
          <a:prstGeom prst="rect">
            <a:avLst/>
          </a:prstGeom>
          <a:solidFill>
            <a:srgbClr val="FFF0B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10" name="Textfeld 9"/>
          <p:cNvSpPr txBox="1"/>
          <p:nvPr userDrawn="1"/>
        </p:nvSpPr>
        <p:spPr>
          <a:xfrm>
            <a:off x="539750" y="1600200"/>
            <a:ext cx="69469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3600" b="1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Vielen Dank für</a:t>
            </a:r>
            <a:br>
              <a:rPr lang="de-DE" sz="3600" b="1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de-DE" sz="3600" b="1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Ihre Aufmerksamkeit.</a:t>
            </a:r>
            <a:endParaRPr lang="de-DE" sz="36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1" name="Gruppieren 8"/>
          <p:cNvGrpSpPr/>
          <p:nvPr userDrawn="1"/>
        </p:nvGrpSpPr>
        <p:grpSpPr>
          <a:xfrm>
            <a:off x="0" y="5915025"/>
            <a:ext cx="9144000" cy="652463"/>
            <a:chOff x="0" y="5915025"/>
            <a:chExt cx="9144000" cy="652463"/>
          </a:xfrm>
        </p:grpSpPr>
        <p:sp>
          <p:nvSpPr>
            <p:cNvPr id="12" name="Line 14"/>
            <p:cNvSpPr>
              <a:spLocks noChangeShapeType="1"/>
            </p:cNvSpPr>
            <p:nvPr userDrawn="1"/>
          </p:nvSpPr>
          <p:spPr bwMode="auto">
            <a:xfrm>
              <a:off x="0" y="6091238"/>
              <a:ext cx="9144000" cy="0"/>
            </a:xfrm>
            <a:prstGeom prst="line">
              <a:avLst/>
            </a:prstGeom>
            <a:noFill/>
            <a:ln w="9525">
              <a:solidFill>
                <a:srgbClr val="BE1E3C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de-DE"/>
            </a:p>
          </p:txBody>
        </p:sp>
        <p:pic>
          <p:nvPicPr>
            <p:cNvPr id="13" name="Picture 20" descr="TUBS_CO_70vH_150dpi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5915025"/>
              <a:ext cx="1762125" cy="6524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Rechteck 13"/>
          <p:cNvSpPr/>
          <p:nvPr userDrawn="1"/>
        </p:nvSpPr>
        <p:spPr>
          <a:xfrm>
            <a:off x="1821601" y="6141600"/>
            <a:ext cx="4910640" cy="425888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5" name="Textfeld 14"/>
          <p:cNvSpPr txBox="1"/>
          <p:nvPr userDrawn="1"/>
        </p:nvSpPr>
        <p:spPr>
          <a:xfrm>
            <a:off x="539751" y="4695825"/>
            <a:ext cx="7927974" cy="116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7775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Gliede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0" y="0"/>
            <a:ext cx="9144000" cy="1133475"/>
          </a:xfrm>
          <a:prstGeom prst="rect">
            <a:avLst/>
          </a:prstGeom>
          <a:solidFill>
            <a:schemeClr val="hlink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Rectangle 3"/>
          <p:cNvSpPr>
            <a:spLocks noGrp="1" noChangeArrowheads="1"/>
          </p:cNvSpPr>
          <p:nvPr userDrawn="1">
            <p:ph type="body" idx="1"/>
          </p:nvPr>
        </p:nvSpPr>
        <p:spPr bwMode="gray">
          <a:xfrm>
            <a:off x="431800" y="1339851"/>
            <a:ext cx="8370888" cy="4622800"/>
          </a:xfrm>
          <a:noFill/>
        </p:spPr>
        <p:txBody>
          <a:bodyPr/>
          <a:lstStyle/>
          <a:p>
            <a:pPr lvl="1">
              <a:buClr>
                <a:srgbClr val="C0C0C0"/>
              </a:buClr>
            </a:pPr>
            <a:r>
              <a:rPr lang="de-DE" sz="2000" dirty="0" err="1">
                <a:solidFill>
                  <a:srgbClr val="C0C0C0"/>
                </a:solidFill>
              </a:rPr>
              <a:t>Kisuaeli</a:t>
            </a:r>
            <a:r>
              <a:rPr lang="de-DE" sz="2000" dirty="0">
                <a:solidFill>
                  <a:srgbClr val="C0C0C0"/>
                </a:solidFill>
              </a:rPr>
              <a:t> </a:t>
            </a:r>
            <a:r>
              <a:rPr lang="de-DE" sz="2000" dirty="0" err="1">
                <a:solidFill>
                  <a:srgbClr val="C0C0C0"/>
                </a:solidFill>
              </a:rPr>
              <a:t>antux</a:t>
            </a:r>
            <a:r>
              <a:rPr lang="de-DE" sz="2000" dirty="0">
                <a:solidFill>
                  <a:srgbClr val="C0C0C0"/>
                </a:solidFill>
              </a:rPr>
              <a:t> in </a:t>
            </a:r>
            <a:r>
              <a:rPr lang="de-DE" sz="2000" dirty="0" err="1">
                <a:solidFill>
                  <a:srgbClr val="C0C0C0"/>
                </a:solidFill>
              </a:rPr>
              <a:t>weimi</a:t>
            </a:r>
            <a:r>
              <a:rPr lang="de-DE" sz="2000" dirty="0">
                <a:solidFill>
                  <a:srgbClr val="C0C0C0"/>
                </a:solidFill>
              </a:rPr>
              <a:t> </a:t>
            </a:r>
            <a:r>
              <a:rPr lang="de-DE" sz="2000" dirty="0" err="1">
                <a:solidFill>
                  <a:srgbClr val="C0C0C0"/>
                </a:solidFill>
              </a:rPr>
              <a:t>kameran</a:t>
            </a:r>
            <a:r>
              <a:rPr lang="de-DE" sz="2000" dirty="0"/>
              <a:t> </a:t>
            </a:r>
          </a:p>
          <a:p>
            <a:pPr lvl="1">
              <a:buClr>
                <a:srgbClr val="C0C0C0"/>
              </a:buClr>
            </a:pPr>
            <a:r>
              <a:rPr lang="de-DE" sz="2000" dirty="0" err="1">
                <a:solidFill>
                  <a:srgbClr val="C0C0C0"/>
                </a:solidFill>
              </a:rPr>
              <a:t>Populario</a:t>
            </a:r>
            <a:r>
              <a:rPr lang="de-DE" sz="2000" dirty="0">
                <a:solidFill>
                  <a:srgbClr val="C0C0C0"/>
                </a:solidFill>
              </a:rPr>
              <a:t> </a:t>
            </a:r>
            <a:r>
              <a:rPr lang="de-DE" sz="2000" dirty="0" err="1">
                <a:solidFill>
                  <a:srgbClr val="C0C0C0"/>
                </a:solidFill>
              </a:rPr>
              <a:t>falst</a:t>
            </a:r>
            <a:endParaRPr lang="de-DE" sz="2000" dirty="0">
              <a:solidFill>
                <a:srgbClr val="C0C0C0"/>
              </a:solidFill>
            </a:endParaRPr>
          </a:p>
          <a:p>
            <a:pPr lvl="1"/>
            <a:r>
              <a:rPr lang="de-DE" sz="2000" dirty="0" err="1"/>
              <a:t>Quol</a:t>
            </a:r>
            <a:r>
              <a:rPr lang="de-DE" sz="2000" dirty="0"/>
              <a:t> </a:t>
            </a:r>
            <a:r>
              <a:rPr lang="de-DE" sz="2000" dirty="0" err="1"/>
              <a:t>damnarin</a:t>
            </a:r>
            <a:r>
              <a:rPr lang="de-DE" sz="2000" dirty="0"/>
              <a:t> </a:t>
            </a:r>
            <a:r>
              <a:rPr lang="de-DE" sz="2000" dirty="0" err="1"/>
              <a:t>Tropi</a:t>
            </a:r>
            <a:r>
              <a:rPr lang="de-DE" sz="2000" dirty="0"/>
              <a:t> zu </a:t>
            </a:r>
            <a:r>
              <a:rPr lang="de-DE" sz="2000" dirty="0" err="1"/>
              <a:t>klenne</a:t>
            </a:r>
            <a:r>
              <a:rPr lang="de-DE" sz="2000" dirty="0"/>
              <a:t> </a:t>
            </a:r>
            <a:r>
              <a:rPr lang="de-DE" sz="2000" dirty="0" err="1"/>
              <a:t>perdi</a:t>
            </a:r>
            <a:r>
              <a:rPr lang="de-DE" sz="2000" dirty="0"/>
              <a:t> </a:t>
            </a:r>
          </a:p>
          <a:p>
            <a:pPr lvl="1">
              <a:buClr>
                <a:srgbClr val="C0C0C0"/>
              </a:buClr>
            </a:pPr>
            <a:r>
              <a:rPr lang="de-DE" sz="2000" dirty="0" err="1">
                <a:solidFill>
                  <a:srgbClr val="C0C0C0"/>
                </a:solidFill>
              </a:rPr>
              <a:t>Utilira</a:t>
            </a:r>
            <a:r>
              <a:rPr lang="de-DE" sz="2000" dirty="0">
                <a:solidFill>
                  <a:srgbClr val="C0C0C0"/>
                </a:solidFill>
              </a:rPr>
              <a:t> </a:t>
            </a:r>
            <a:r>
              <a:rPr lang="de-DE" sz="2000" dirty="0" err="1">
                <a:solidFill>
                  <a:srgbClr val="C0C0C0"/>
                </a:solidFill>
              </a:rPr>
              <a:t>regau</a:t>
            </a:r>
            <a:r>
              <a:rPr lang="de-DE" sz="2000" dirty="0">
                <a:solidFill>
                  <a:srgbClr val="C0C0C0"/>
                </a:solidFill>
              </a:rPr>
              <a:t> </a:t>
            </a:r>
            <a:r>
              <a:rPr lang="de-DE" sz="2000" dirty="0" err="1">
                <a:solidFill>
                  <a:srgbClr val="C0C0C0"/>
                </a:solidFill>
              </a:rPr>
              <a:t>socht</a:t>
            </a:r>
            <a:r>
              <a:rPr lang="de-DE" sz="2000" dirty="0">
                <a:solidFill>
                  <a:srgbClr val="C0C0C0"/>
                </a:solidFill>
              </a:rPr>
              <a:t> mol sunt</a:t>
            </a:r>
          </a:p>
          <a:p>
            <a:pPr lvl="1">
              <a:buClr>
                <a:srgbClr val="C0C0C0"/>
              </a:buClr>
            </a:pPr>
            <a:r>
              <a:rPr lang="de-DE" sz="2000" dirty="0">
                <a:solidFill>
                  <a:srgbClr val="C0C0C0"/>
                </a:solidFill>
              </a:rPr>
              <a:t>Her </a:t>
            </a:r>
            <a:r>
              <a:rPr lang="de-DE" sz="2000" dirty="0" err="1">
                <a:solidFill>
                  <a:srgbClr val="C0C0C0"/>
                </a:solidFill>
              </a:rPr>
              <a:t>mitant</a:t>
            </a:r>
            <a:r>
              <a:rPr lang="de-DE" sz="2000" dirty="0">
                <a:solidFill>
                  <a:srgbClr val="C0C0C0"/>
                </a:solidFill>
              </a:rPr>
              <a:t> </a:t>
            </a:r>
            <a:r>
              <a:rPr lang="de-DE" sz="2000" dirty="0" err="1">
                <a:solidFill>
                  <a:srgbClr val="C0C0C0"/>
                </a:solidFill>
              </a:rPr>
              <a:t>dur</a:t>
            </a:r>
            <a:r>
              <a:rPr lang="de-DE" sz="2000" dirty="0">
                <a:solidFill>
                  <a:srgbClr val="C0C0C0"/>
                </a:solidFill>
              </a:rPr>
              <a:t> </a:t>
            </a:r>
            <a:r>
              <a:rPr lang="de-DE" sz="2000" dirty="0" err="1">
                <a:solidFill>
                  <a:srgbClr val="C0C0C0"/>
                </a:solidFill>
              </a:rPr>
              <a:t>Wolche</a:t>
            </a:r>
            <a:r>
              <a:rPr lang="de-DE" sz="2000" dirty="0">
                <a:solidFill>
                  <a:srgbClr val="C0C0C0"/>
                </a:solidFill>
              </a:rPr>
              <a:t> to </a:t>
            </a:r>
            <a:r>
              <a:rPr lang="de-DE" sz="2000" dirty="0" err="1">
                <a:solidFill>
                  <a:srgbClr val="C0C0C0"/>
                </a:solidFill>
              </a:rPr>
              <a:t>illemit</a:t>
            </a:r>
            <a:endParaRPr lang="de-DE" sz="2000" dirty="0">
              <a:solidFill>
                <a:srgbClr val="C0C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612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18"/>
          <p:cNvSpPr>
            <a:spLocks noChangeArrowheads="1"/>
          </p:cNvSpPr>
          <p:nvPr/>
        </p:nvSpPr>
        <p:spPr bwMode="auto">
          <a:xfrm>
            <a:off x="0" y="0"/>
            <a:ext cx="9144000" cy="864091"/>
          </a:xfrm>
          <a:prstGeom prst="rect">
            <a:avLst/>
          </a:prstGeom>
          <a:solidFill>
            <a:srgbClr val="DDDDDD"/>
          </a:solidFill>
          <a:ln>
            <a:noFill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8" tIns="45715" rIns="91428" bIns="45715" anchor="ctr"/>
          <a:lstStyle/>
          <a:p>
            <a:pPr algn="ctr"/>
            <a:endParaRPr lang="en-US" noProof="0">
              <a:solidFill>
                <a:schemeClr val="accent2"/>
              </a:solidFill>
            </a:endParaRPr>
          </a:p>
        </p:txBody>
      </p:sp>
      <p:sp>
        <p:nvSpPr>
          <p:cNvPr id="45059" name="Line 14"/>
          <p:cNvSpPr>
            <a:spLocks noChangeShapeType="1"/>
          </p:cNvSpPr>
          <p:nvPr/>
        </p:nvSpPr>
        <p:spPr bwMode="auto">
          <a:xfrm flipV="1">
            <a:off x="0" y="6091840"/>
            <a:ext cx="9144000" cy="0"/>
          </a:xfrm>
          <a:prstGeom prst="line">
            <a:avLst/>
          </a:prstGeom>
          <a:noFill/>
          <a:ln w="9525">
            <a:solidFill>
              <a:srgbClr val="BE1E3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428" tIns="45715" rIns="91428" bIns="45715"/>
          <a:lstStyle/>
          <a:p>
            <a:endParaRPr lang="en-US" noProof="0"/>
          </a:p>
        </p:txBody>
      </p:sp>
      <p:sp>
        <p:nvSpPr>
          <p:cNvPr id="4506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743" y="110892"/>
            <a:ext cx="8375551" cy="70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Mastertitelformat bearbeiten</a:t>
            </a:r>
            <a:endParaRPr lang="en-US" noProof="0"/>
          </a:p>
        </p:txBody>
      </p:sp>
      <p:sp>
        <p:nvSpPr>
          <p:cNvPr id="4506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743" y="1042670"/>
            <a:ext cx="8375551" cy="4772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 smtClean="0"/>
              <a:t>Mastertextformat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pic>
        <p:nvPicPr>
          <p:cNvPr id="45062" name="Picture 20" descr="TUBS_CO_70vH_150dpi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914702"/>
            <a:ext cx="1762273" cy="65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3" name="Textfeld 7"/>
          <p:cNvSpPr txBox="1">
            <a:spLocks noChangeArrowheads="1"/>
          </p:cNvSpPr>
          <p:nvPr/>
        </p:nvSpPr>
        <p:spPr bwMode="auto">
          <a:xfrm>
            <a:off x="1822012" y="6140805"/>
            <a:ext cx="179536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041400"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041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800" noProof="0" smtClean="0"/>
              <a:t>Datum | Vortragender| Kurztitel | Seite </a:t>
            </a:r>
            <a:fld id="{DA0815F9-1678-4242-A81F-6E899FE4B13F}" type="slidenum">
              <a:rPr lang="en-US" sz="800" noProof="0" smtClean="0"/>
              <a:pPr eaLnBrk="1" hangingPunct="1"/>
              <a:t>‹Nr.›</a:t>
            </a:fld>
            <a:endParaRPr lang="en-US" sz="800" noProof="0" smtClean="0"/>
          </a:p>
          <a:p>
            <a:endParaRPr lang="en-US" sz="800" noProof="0"/>
          </a:p>
        </p:txBody>
      </p:sp>
      <p:sp>
        <p:nvSpPr>
          <p:cNvPr id="14" name="Rectangle 18"/>
          <p:cNvSpPr>
            <a:spLocks noChangeArrowheads="1"/>
          </p:cNvSpPr>
          <p:nvPr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noProof="0">
              <a:solidFill>
                <a:schemeClr val="accent2"/>
              </a:solidFill>
            </a:endParaRPr>
          </a:p>
        </p:txBody>
      </p:sp>
      <p:sp>
        <p:nvSpPr>
          <p:cNvPr id="15" name="Line 14"/>
          <p:cNvSpPr>
            <a:spLocks noChangeShapeType="1"/>
          </p:cNvSpPr>
          <p:nvPr/>
        </p:nvSpPr>
        <p:spPr bwMode="auto">
          <a:xfrm flipV="1">
            <a:off x="-1" y="6091236"/>
            <a:ext cx="9144001" cy="0"/>
          </a:xfrm>
          <a:prstGeom prst="line">
            <a:avLst/>
          </a:prstGeom>
          <a:noFill/>
          <a:ln w="9525">
            <a:solidFill>
              <a:srgbClr val="BE1E3C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noProof="0"/>
          </a:p>
        </p:txBody>
      </p:sp>
      <p:pic>
        <p:nvPicPr>
          <p:cNvPr id="16" name="Picture 20" descr="TUBS_CO_70vH_150dpi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0" y="5915025"/>
            <a:ext cx="1762125" cy="652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feld 16"/>
          <p:cNvSpPr txBox="1"/>
          <p:nvPr/>
        </p:nvSpPr>
        <p:spPr>
          <a:xfrm>
            <a:off x="1821600" y="6140450"/>
            <a:ext cx="3885679" cy="2923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aseline="0" noProof="0" dirty="0" smtClean="0"/>
              <a:t>9 Mai 2014 </a:t>
            </a:r>
            <a:r>
              <a:rPr lang="en-US" sz="1100" noProof="0" dirty="0" smtClean="0"/>
              <a:t>| Sven Alexander </a:t>
            </a:r>
            <a:r>
              <a:rPr lang="en-US" sz="1100" noProof="0" dirty="0" err="1" smtClean="0"/>
              <a:t>Horsinka</a:t>
            </a:r>
            <a:r>
              <a:rPr lang="en-US" sz="1100" noProof="0" dirty="0" smtClean="0"/>
              <a:t> </a:t>
            </a:r>
            <a:r>
              <a:rPr lang="en-US" sz="1100" baseline="0" noProof="0" dirty="0" smtClean="0"/>
              <a:t>|</a:t>
            </a:r>
            <a:r>
              <a:rPr lang="en-US" sz="1100" noProof="0" dirty="0" smtClean="0"/>
              <a:t> TLM </a:t>
            </a:r>
            <a:r>
              <a:rPr lang="en-US" sz="1100" noProof="0" dirty="0" err="1" smtClean="0"/>
              <a:t>NoC</a:t>
            </a:r>
            <a:r>
              <a:rPr lang="en-US" sz="1100" noProof="0" dirty="0" smtClean="0"/>
              <a:t> | Page</a:t>
            </a:r>
            <a:r>
              <a:rPr lang="en-US" sz="1100" baseline="0" noProof="0" dirty="0" smtClean="0"/>
              <a:t> </a:t>
            </a:r>
            <a:fld id="{54091A06-E49E-4F45-A4ED-27B9A60B04AE}" type="slidenum">
              <a:rPr lang="en-US" sz="1100" baseline="0" noProof="0" smtClean="0"/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en-US" sz="1100" noProof="0" dirty="0" smtClean="0"/>
          </a:p>
          <a:p>
            <a:endParaRPr lang="en-US" sz="800" noProof="0" dirty="0"/>
          </a:p>
        </p:txBody>
      </p:sp>
      <p:pic>
        <p:nvPicPr>
          <p:cNvPr id="3" name="Bild 2" descr="logo_mit_text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260" y="6174305"/>
            <a:ext cx="2127509" cy="58506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9" r:id="rId5"/>
    <p:sldLayoutId id="2147483674" r:id="rId6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5pPr>
      <a:lvl6pPr marL="457144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6pPr>
      <a:lvl7pPr marL="914287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7pPr>
      <a:lvl8pPr marL="1371431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8pPr>
      <a:lvl9pPr marL="1828574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9pPr>
    </p:titleStyle>
    <p:bodyStyle>
      <a:lvl1pPr marL="300620" indent="-300620" algn="l" rtl="0" eaLnBrk="1" fontAlgn="base" hangingPunct="1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189280" indent="-18788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charset="0"/>
        <a:buChar char="§"/>
        <a:defRPr>
          <a:solidFill>
            <a:schemeClr val="tx1"/>
          </a:solidFill>
          <a:latin typeface="+mn-lt"/>
          <a:ea typeface="ＭＳ Ｐゴシック" charset="0"/>
        </a:defRPr>
      </a:lvl2pPr>
      <a:lvl3pPr marL="361858" indent="-16979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charset="0"/>
        <a:buChar char="§"/>
        <a:defRPr>
          <a:solidFill>
            <a:schemeClr val="tx1"/>
          </a:solidFill>
          <a:latin typeface="+mn-lt"/>
          <a:ea typeface="ＭＳ Ｐゴシック" charset="0"/>
        </a:defRPr>
      </a:lvl3pPr>
      <a:lvl4pPr marL="542787" indent="-17814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charset="0"/>
        <a:buChar char="§"/>
        <a:defRPr>
          <a:solidFill>
            <a:schemeClr val="tx1"/>
          </a:solidFill>
          <a:latin typeface="+mn-lt"/>
          <a:ea typeface="ＭＳ Ｐゴシック" charset="0"/>
        </a:defRPr>
      </a:lvl4pPr>
      <a:lvl5pPr marL="741809" indent="-19763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charset="0"/>
        <a:buChar char="§"/>
        <a:defRPr>
          <a:solidFill>
            <a:schemeClr val="tx1"/>
          </a:solidFill>
          <a:latin typeface="+mn-lt"/>
          <a:ea typeface="ＭＳ Ｐゴシック" charset="0"/>
        </a:defRPr>
      </a:lvl5pPr>
      <a:lvl6pPr marL="1200002" indent="-19841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657145" indent="-19841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114288" indent="-19841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571432" indent="-19841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2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4" algn="l" defTabSz="9142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7" algn="l" defTabSz="9142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1" algn="l" defTabSz="9142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9142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7" algn="l" defTabSz="9142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61" algn="l" defTabSz="9142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4" algn="l" defTabSz="9142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8" algn="l" defTabSz="91428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trs.net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ida.ing.tu-bs.de/forschung/projekte/idamc/" TargetMode="External"/><Relationship Id="rId5" Type="http://schemas.openxmlformats.org/officeDocument/2006/relationships/hyperlink" Target="http://www.esa.int/TEC/Microelectronics/SEMW9XK1QAH_0.html" TargetMode="External"/><Relationship Id="rId4" Type="http://schemas.openxmlformats.org/officeDocument/2006/relationships/hyperlink" Target="http://www.accellera.org/home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IDAMC VHDL und TLM</a:t>
            </a:r>
            <a:endParaRPr lang="en-GB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noProof="0" smtClean="0"/>
              <a:t>Sven Alexander Horsinka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112165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 smtClean="0"/>
              <a:t>Teskonfiguration</a:t>
            </a:r>
            <a:endParaRPr lang="en-GB" noProof="0" dirty="0"/>
          </a:p>
        </p:txBody>
      </p:sp>
      <p:pic>
        <p:nvPicPr>
          <p:cNvPr id="6" name="Grafik 5" descr="Bildschirmausschnitt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05" y="998730"/>
            <a:ext cx="5398661" cy="288573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5678615" y="1222800"/>
            <a:ext cx="3465385" cy="24375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Symmetrisches 2D-Mesh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Ein Paketgenerator/</a:t>
            </a:r>
            <a:r>
              <a:rPr lang="de-DE" sz="1600" kern="0" dirty="0" err="1" smtClean="0">
                <a:solidFill>
                  <a:srgbClr val="000000"/>
                </a:solidFill>
                <a:latin typeface="Arial"/>
              </a:rPr>
              <a:t>empfänger</a:t>
            </a: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 pro Router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Durchgehender all-</a:t>
            </a:r>
            <a:r>
              <a:rPr kumimoji="0" lang="de-DE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to</a:t>
            </a: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-all </a:t>
            </a:r>
            <a:r>
              <a:rPr kumimoji="0" lang="de-DE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Traffix</a:t>
            </a:r>
            <a:endParaRPr kumimoji="0" lang="de-DE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Aufzeichnung der </a:t>
            </a:r>
            <a:r>
              <a:rPr lang="de-DE" sz="1600" kern="0" dirty="0" err="1" smtClean="0">
                <a:solidFill>
                  <a:srgbClr val="000000"/>
                </a:solidFill>
                <a:latin typeface="Arial"/>
              </a:rPr>
              <a:t>Flit</a:t>
            </a: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 Laufzeiten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Native RTL und TLM Implementierung</a:t>
            </a:r>
            <a:endParaRPr kumimoji="0" lang="de-DE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251520" y="3941199"/>
            <a:ext cx="8595955" cy="1551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Ziele</a:t>
            </a:r>
            <a:r>
              <a:rPr kumimoji="0" lang="de-DE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: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dirty="0" smtClean="0">
                <a:solidFill>
                  <a:srgbClr val="000000"/>
                </a:solidFill>
                <a:latin typeface="Arial"/>
              </a:rPr>
              <a:t>Hohe Netzwerkauslastung für einen maximalen Simulationsaufwand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dirty="0" smtClean="0">
                <a:solidFill>
                  <a:srgbClr val="000000"/>
                </a:solidFill>
                <a:latin typeface="Arial"/>
              </a:rPr>
              <a:t>Hohe Konkurrenz zwischen Datenströmen zur Identifikation von Abweichungen des Zeitverhaltens</a:t>
            </a:r>
            <a:endParaRPr kumimoji="0" lang="de-DE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1355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smtClean="0"/>
              <a:t>Simulationsleistung</a:t>
            </a:r>
            <a:endParaRPr lang="en-GB" noProof="0"/>
          </a:p>
        </p:txBody>
      </p:sp>
      <p:sp>
        <p:nvSpPr>
          <p:cNvPr id="5" name="Textfeld 4"/>
          <p:cNvSpPr txBox="1"/>
          <p:nvPr/>
        </p:nvSpPr>
        <p:spPr>
          <a:xfrm>
            <a:off x="6195114" y="1133745"/>
            <a:ext cx="2970330" cy="27084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1600" b="0" i="0" u="none" strike="noStrike" kern="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3x3-Mesh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1600" b="0" i="0" u="none" strike="noStrike" kern="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10</a:t>
            </a:r>
            <a:r>
              <a:rPr kumimoji="0" lang="de-DE" sz="1600" b="0" i="0" u="none" strike="noStrike" kern="0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bis 100 all-</a:t>
            </a:r>
            <a:r>
              <a:rPr kumimoji="0" lang="de-DE" sz="1600" b="0" i="0" u="none" strike="noStrike" kern="0" cap="none" spc="0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to</a:t>
            </a:r>
            <a:r>
              <a:rPr kumimoji="0" lang="de-DE" sz="1600" b="0" i="0" u="none" strike="noStrike" kern="0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-all-Traffic Iterationen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1600" b="0" i="0" u="none" strike="noStrike" kern="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Ausführungszeit der Simulation auf dem Hostsystem gemessen (Sekunden)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de-DE" sz="1600" b="0" i="0" u="none" strike="noStrike" kern="0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161510" y="4689140"/>
            <a:ext cx="8595955" cy="7755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~100x speedup </a:t>
            </a:r>
            <a:r>
              <a:rPr kumimoji="0" lang="en-US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zwischen</a:t>
            </a:r>
            <a:r>
              <a:rPr kumimoji="0" lang="en-US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</a:t>
            </a:r>
            <a:r>
              <a:rPr kumimoji="0" lang="en-US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RTL und </a:t>
            </a:r>
            <a:r>
              <a:rPr kumimoji="0" lang="en-US" i="0" u="none" strike="noStrike" kern="0" cap="none" spc="0" normalizeH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dem</a:t>
            </a:r>
            <a:r>
              <a:rPr kumimoji="0" lang="en-US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</a:t>
            </a:r>
            <a:r>
              <a:rPr kumimoji="0" lang="en-US" i="1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congestion aware </a:t>
            </a:r>
            <a:r>
              <a:rPr kumimoji="0" lang="en-US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TL-Model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kern="0" baseline="0" dirty="0" smtClean="0">
                <a:solidFill>
                  <a:srgbClr val="000000"/>
                </a:solidFill>
                <a:latin typeface="Arial"/>
              </a:rPr>
              <a:t>~1000x</a:t>
            </a:r>
            <a:r>
              <a:rPr lang="en-US" kern="0" dirty="0" smtClean="0">
                <a:solidFill>
                  <a:srgbClr val="000000"/>
                </a:solidFill>
                <a:latin typeface="Arial"/>
              </a:rPr>
              <a:t> speedup </a:t>
            </a:r>
            <a:r>
              <a:rPr lang="en-US" kern="0" dirty="0" err="1" smtClean="0">
                <a:solidFill>
                  <a:srgbClr val="000000"/>
                </a:solidFill>
                <a:latin typeface="Arial"/>
              </a:rPr>
              <a:t>zwischen</a:t>
            </a:r>
            <a:r>
              <a:rPr lang="en-US" kern="0" dirty="0" smtClean="0">
                <a:solidFill>
                  <a:srgbClr val="000000"/>
                </a:solidFill>
                <a:latin typeface="Arial"/>
              </a:rPr>
              <a:t> RTL und </a:t>
            </a:r>
            <a:r>
              <a:rPr lang="en-US" kern="0" dirty="0" err="1" smtClean="0">
                <a:solidFill>
                  <a:srgbClr val="000000"/>
                </a:solidFill>
                <a:latin typeface="Arial"/>
              </a:rPr>
              <a:t>dem</a:t>
            </a:r>
            <a:r>
              <a:rPr lang="en-US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en-US" i="1" kern="0" dirty="0" smtClean="0">
                <a:solidFill>
                  <a:srgbClr val="000000"/>
                </a:solidFill>
                <a:latin typeface="Arial"/>
              </a:rPr>
              <a:t>congestion </a:t>
            </a:r>
            <a:r>
              <a:rPr lang="en-US" i="1" kern="0" dirty="0" smtClean="0">
                <a:solidFill>
                  <a:srgbClr val="000000"/>
                </a:solidFill>
                <a:latin typeface="Arial"/>
              </a:rPr>
              <a:t>unaware</a:t>
            </a:r>
            <a:r>
              <a:rPr lang="en-US" kern="0" dirty="0" smtClean="0">
                <a:solidFill>
                  <a:srgbClr val="000000"/>
                </a:solidFill>
                <a:latin typeface="Arial"/>
              </a:rPr>
              <a:t> TL-Model</a:t>
            </a:r>
            <a:endParaRPr kumimoji="0" lang="en-US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0069119"/>
              </p:ext>
            </p:extLst>
          </p:nvPr>
        </p:nvGraphicFramePr>
        <p:xfrm>
          <a:off x="161509" y="998730"/>
          <a:ext cx="5805645" cy="3420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2041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smtClean="0"/>
              <a:t>Zeitliche Genauigkeit</a:t>
            </a:r>
            <a:endParaRPr lang="en-GB" noProof="0"/>
          </a:p>
        </p:txBody>
      </p:sp>
      <p:sp>
        <p:nvSpPr>
          <p:cNvPr id="5" name="Textfeld 4"/>
          <p:cNvSpPr txBox="1"/>
          <p:nvPr/>
        </p:nvSpPr>
        <p:spPr>
          <a:xfrm>
            <a:off x="462244" y="4419110"/>
            <a:ext cx="8325925" cy="1135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dirty="0" smtClean="0">
                <a:solidFill>
                  <a:srgbClr val="000000"/>
                </a:solidFill>
                <a:latin typeface="Arial"/>
              </a:rPr>
              <a:t>Statische </a:t>
            </a:r>
            <a:r>
              <a:rPr lang="de-DE" kern="0" dirty="0" err="1" smtClean="0">
                <a:solidFill>
                  <a:srgbClr val="000000"/>
                </a:solidFill>
                <a:latin typeface="Arial"/>
              </a:rPr>
              <a:t>Flitlatenz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 beim </a:t>
            </a:r>
            <a:r>
              <a:rPr lang="de-DE" i="1" kern="0" dirty="0" err="1" smtClean="0">
                <a:solidFill>
                  <a:srgbClr val="000000"/>
                </a:solidFill>
                <a:latin typeface="Arial"/>
              </a:rPr>
              <a:t>congestion</a:t>
            </a:r>
            <a:r>
              <a:rPr lang="de-DE" i="1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DE" i="1" kern="0" dirty="0" err="1" smtClean="0">
                <a:solidFill>
                  <a:srgbClr val="000000"/>
                </a:solidFill>
                <a:latin typeface="Arial"/>
              </a:rPr>
              <a:t>unaware</a:t>
            </a:r>
            <a:r>
              <a:rPr lang="de-DE" i="1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TL-Modell</a:t>
            </a:r>
            <a:endParaRPr lang="de-DE" kern="0" dirty="0" smtClean="0">
              <a:solidFill>
                <a:srgbClr val="000000"/>
              </a:solidFill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dirty="0" smtClean="0">
                <a:solidFill>
                  <a:srgbClr val="000000"/>
                </a:solidFill>
                <a:latin typeface="Arial"/>
              </a:rPr>
              <a:t>Einzelne Latenzfehler beim </a:t>
            </a:r>
            <a:r>
              <a:rPr lang="de-DE" i="1" kern="0" dirty="0" err="1" smtClean="0">
                <a:solidFill>
                  <a:srgbClr val="000000"/>
                </a:solidFill>
                <a:latin typeface="Arial"/>
              </a:rPr>
              <a:t>congestion</a:t>
            </a:r>
            <a:r>
              <a:rPr lang="de-DE" i="1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DE" i="1" kern="0" dirty="0" err="1" smtClean="0">
                <a:solidFill>
                  <a:srgbClr val="000000"/>
                </a:solidFill>
                <a:latin typeface="Arial"/>
              </a:rPr>
              <a:t>aware</a:t>
            </a:r>
            <a:r>
              <a:rPr lang="de-DE" i="1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TL-Modell stets unter 3 Taktzyklen</a:t>
            </a:r>
            <a:endParaRPr kumimoji="0" lang="de-DE" b="0" i="0" u="none" strike="noStrike" kern="0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832140" y="1133745"/>
            <a:ext cx="2970330" cy="20682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 sz="1600" kern="0" dirty="0">
                <a:solidFill>
                  <a:srgbClr val="000000"/>
                </a:solidFill>
                <a:latin typeface="Arial"/>
              </a:rPr>
              <a:t>3x3-Mesh</a:t>
            </a:r>
          </a:p>
          <a:p>
            <a:pPr marL="285750" indent="-28575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 sz="1600" kern="0" dirty="0">
                <a:solidFill>
                  <a:srgbClr val="000000"/>
                </a:solidFill>
                <a:latin typeface="Arial"/>
              </a:rPr>
              <a:t>10 bis 100 all-</a:t>
            </a:r>
            <a:r>
              <a:rPr lang="de-DE" sz="1600" kern="0" dirty="0" err="1">
                <a:solidFill>
                  <a:srgbClr val="000000"/>
                </a:solidFill>
                <a:latin typeface="Arial"/>
              </a:rPr>
              <a:t>to</a:t>
            </a:r>
            <a:r>
              <a:rPr lang="de-DE" sz="1600" kern="0" dirty="0">
                <a:solidFill>
                  <a:srgbClr val="000000"/>
                </a:solidFill>
                <a:latin typeface="Arial"/>
              </a:rPr>
              <a:t>-all-Traffic Iterationen</a:t>
            </a:r>
          </a:p>
          <a:p>
            <a:pPr marL="285750" indent="-28575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Aufzeichnung aller </a:t>
            </a:r>
            <a:r>
              <a:rPr lang="de-DE" sz="1600" kern="0" dirty="0" err="1" smtClean="0">
                <a:solidFill>
                  <a:srgbClr val="000000"/>
                </a:solidFill>
                <a:latin typeface="Arial"/>
              </a:rPr>
              <a:t>Flitlatenzen</a:t>
            </a: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 in Taktzyklen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1409627"/>
              </p:ext>
            </p:extLst>
          </p:nvPr>
        </p:nvGraphicFramePr>
        <p:xfrm>
          <a:off x="206515" y="863714"/>
          <a:ext cx="5400600" cy="3465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8514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169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 smtClean="0"/>
              <a:t>SystemC</a:t>
            </a:r>
            <a:r>
              <a:rPr lang="en-GB" noProof="0" dirty="0" smtClean="0"/>
              <a:t> and TLM</a:t>
            </a:r>
            <a:endParaRPr lang="en-GB" noProof="0" dirty="0"/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71500" y="1079500"/>
            <a:ext cx="8190650" cy="4419729"/>
          </a:xfrm>
          <a:noFill/>
        </p:spPr>
        <p:txBody>
          <a:bodyPr/>
          <a:lstStyle/>
          <a:p>
            <a:pPr marL="1392" lvl="1" indent="0">
              <a:buNone/>
            </a:pPr>
            <a:r>
              <a:rPr lang="en-GB" sz="2000" b="1" noProof="0" dirty="0" smtClean="0"/>
              <a:t>Transaction-level modelling (TLM)</a:t>
            </a:r>
            <a:r>
              <a:rPr lang="en-GB" sz="2000" noProof="0" dirty="0" smtClean="0"/>
              <a:t> </a:t>
            </a:r>
            <a:r>
              <a:rPr lang="en-GB" sz="2000" b="1" noProof="0" dirty="0" smtClean="0"/>
              <a:t>with</a:t>
            </a:r>
            <a:r>
              <a:rPr lang="en-GB" sz="2000" noProof="0" dirty="0" smtClean="0"/>
              <a:t> </a:t>
            </a:r>
            <a:r>
              <a:rPr lang="en-GB" sz="2000" b="1" noProof="0" dirty="0" err="1" smtClean="0"/>
              <a:t>SystemC</a:t>
            </a:r>
            <a:endParaRPr lang="en-GB" sz="2000" b="1" noProof="0" dirty="0" smtClean="0"/>
          </a:p>
          <a:p>
            <a:pPr marL="1392" lvl="1" indent="0">
              <a:buNone/>
            </a:pPr>
            <a:endParaRPr lang="en-GB" b="1" noProof="0" dirty="0" smtClean="0"/>
          </a:p>
          <a:p>
            <a:pPr lvl="1">
              <a:buFont typeface="Wingdings" pitchFamily="2" charset="2"/>
              <a:buChar char="Ø"/>
            </a:pPr>
            <a:r>
              <a:rPr lang="en-GB" noProof="0" dirty="0" smtClean="0"/>
              <a:t> C++ library with hardware extensions </a:t>
            </a:r>
            <a:endParaRPr lang="en-GB" sz="1000" noProof="0" dirty="0" smtClean="0"/>
          </a:p>
          <a:p>
            <a:pPr lvl="1">
              <a:buFont typeface="Wingdings" pitchFamily="2" charset="2"/>
              <a:buChar char="Ø"/>
            </a:pPr>
            <a:r>
              <a:rPr lang="en-GB" b="1" noProof="0" dirty="0" smtClean="0"/>
              <a:t> unified system design language</a:t>
            </a:r>
            <a:endParaRPr lang="en-GB" sz="1000" b="1" dirty="0"/>
          </a:p>
          <a:p>
            <a:pPr lvl="1">
              <a:buFont typeface="Wingdings" pitchFamily="2" charset="2"/>
              <a:buChar char="Ø"/>
            </a:pPr>
            <a:r>
              <a:rPr lang="en-GB" dirty="0" smtClean="0"/>
              <a:t> variable degree of timing accuracy through coding styles:</a:t>
            </a:r>
          </a:p>
          <a:p>
            <a:pPr lvl="2">
              <a:buFont typeface="Wingdings" charset="2"/>
              <a:buChar char="u"/>
            </a:pPr>
            <a:r>
              <a:rPr lang="en-GB" b="1" dirty="0" smtClean="0"/>
              <a:t>Approximately timed:</a:t>
            </a:r>
          </a:p>
          <a:p>
            <a:pPr lvl="3">
              <a:buFont typeface="Arial"/>
              <a:buChar char="•"/>
            </a:pPr>
            <a:r>
              <a:rPr lang="en-GB" dirty="0" smtClean="0"/>
              <a:t>Transactions are represented by four timing points</a:t>
            </a:r>
          </a:p>
          <a:p>
            <a:pPr lvl="3">
              <a:buFont typeface="Arial"/>
              <a:buChar char="•"/>
            </a:pPr>
            <a:r>
              <a:rPr lang="en-GB" dirty="0" smtClean="0"/>
              <a:t>Typically modelled via non-blocking transport calls</a:t>
            </a:r>
          </a:p>
          <a:p>
            <a:pPr lvl="3">
              <a:buFont typeface="Arial"/>
              <a:buChar char="•"/>
            </a:pPr>
            <a:r>
              <a:rPr lang="en-GB" dirty="0" smtClean="0"/>
              <a:t>Synchronization results into runtime overhead</a:t>
            </a:r>
          </a:p>
          <a:p>
            <a:pPr lvl="2">
              <a:buFont typeface="Wingdings" charset="2"/>
              <a:buChar char="u"/>
            </a:pPr>
            <a:r>
              <a:rPr lang="en-GB" b="1" dirty="0" smtClean="0"/>
              <a:t>Loosely timed:</a:t>
            </a:r>
          </a:p>
          <a:p>
            <a:pPr lvl="3">
              <a:buFont typeface="Arial"/>
              <a:buChar char="•"/>
            </a:pPr>
            <a:r>
              <a:rPr lang="en-GB" dirty="0" smtClean="0"/>
              <a:t>Reduced number of timing points</a:t>
            </a:r>
          </a:p>
          <a:p>
            <a:pPr lvl="3">
              <a:buFont typeface="Arial"/>
              <a:buChar char="•"/>
            </a:pPr>
            <a:r>
              <a:rPr lang="en-GB" dirty="0" smtClean="0"/>
              <a:t>Blocking function calls only requires a single thread</a:t>
            </a:r>
          </a:p>
          <a:p>
            <a:pPr lvl="3">
              <a:buFont typeface="Arial"/>
              <a:buChar char="•"/>
            </a:pPr>
            <a:r>
              <a:rPr lang="en-GB" dirty="0" smtClean="0"/>
              <a:t>Additional execution speedup through technics like temporal decoupling</a:t>
            </a:r>
            <a:endParaRPr lang="en-GB" dirty="0"/>
          </a:p>
        </p:txBody>
      </p:sp>
      <p:pic>
        <p:nvPicPr>
          <p:cNvPr id="62466" name="Picture 2" descr="http://www.offis.de/uploads/pics/SystemC_logo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7205" y="953724"/>
            <a:ext cx="2185239" cy="855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/>
          <p:cNvSpPr txBox="1"/>
          <p:nvPr/>
        </p:nvSpPr>
        <p:spPr>
          <a:xfrm>
            <a:off x="8712460" y="908720"/>
            <a:ext cx="1800200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[SY]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130" y="2788568"/>
            <a:ext cx="3286815" cy="1900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8667455" y="4537410"/>
            <a:ext cx="405045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[TL]</a:t>
            </a:r>
          </a:p>
        </p:txBody>
      </p:sp>
    </p:spTree>
    <p:extLst>
      <p:ext uri="{BB962C8B-B14F-4D97-AF65-F5344CB8AC3E}">
        <p14:creationId xmlns:p14="http://schemas.microsoft.com/office/powerpoint/2010/main" val="84762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Congestion aware coding </a:t>
            </a:r>
            <a:r>
              <a:rPr lang="en-GB" dirty="0"/>
              <a:t>styles for </a:t>
            </a:r>
            <a:r>
              <a:rPr lang="en-GB" dirty="0" err="1"/>
              <a:t>NoC</a:t>
            </a:r>
            <a:endParaRPr lang="en-GB" noProof="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40" y="1431152"/>
            <a:ext cx="8352420" cy="2897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341531" y="4329100"/>
            <a:ext cx="4185464" cy="131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Synchronization with the simulator kernel after</a:t>
            </a:r>
            <a:r>
              <a:rPr kumimoji="0" lang="en-GB" sz="1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every hop</a:t>
            </a: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1600" kern="0" dirty="0" smtClean="0">
                <a:solidFill>
                  <a:srgbClr val="000000"/>
                </a:solidFill>
                <a:latin typeface="Arial"/>
              </a:rPr>
              <a:t>Allows the correct annotation of congestion based delays</a:t>
            </a: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4598495" y="4322660"/>
            <a:ext cx="4545505" cy="1686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1600" kern="0" dirty="0" smtClean="0">
                <a:solidFill>
                  <a:srgbClr val="000000"/>
                </a:solidFill>
                <a:latin typeface="Arial"/>
              </a:rPr>
              <a:t>Complete network traversal is performed in a single simulation step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Synchronization to the global simulation time is performed by the receiver if needed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41530" y="953725"/>
            <a:ext cx="426622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Congestion aware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4887035" y="1005358"/>
            <a:ext cx="426622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Not congestion</a:t>
            </a:r>
            <a:r>
              <a:rPr kumimoji="0" lang="en-GB" sz="1600" b="1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aware</a:t>
            </a:r>
            <a:endParaRPr kumimoji="0" lang="en-GB" sz="16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063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IDAMC-</a:t>
            </a:r>
            <a:r>
              <a:rPr lang="de-DE" dirty="0" err="1" smtClean="0"/>
              <a:t>NoC</a:t>
            </a:r>
            <a:r>
              <a:rPr lang="de-DE" dirty="0" smtClean="0"/>
              <a:t>-Router</a:t>
            </a:r>
            <a:endParaRPr lang="en-GB" dirty="0"/>
          </a:p>
        </p:txBody>
      </p:sp>
      <p:pic>
        <p:nvPicPr>
          <p:cNvPr id="4" name="Inhaltsplatzhalter 3" descr="Bildschirmausschnitt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" y="998731"/>
            <a:ext cx="5696170" cy="4278347"/>
          </a:xfrm>
        </p:spPr>
      </p:pic>
      <p:sp>
        <p:nvSpPr>
          <p:cNvPr id="5" name="Textfeld 4"/>
          <p:cNvSpPr txBox="1"/>
          <p:nvPr/>
        </p:nvSpPr>
        <p:spPr>
          <a:xfrm>
            <a:off x="5742130" y="1178750"/>
            <a:ext cx="3356865" cy="3573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dirty="0" smtClean="0">
                <a:solidFill>
                  <a:srgbClr val="000000"/>
                </a:solidFill>
                <a:latin typeface="Arial"/>
              </a:rPr>
              <a:t>8 Ports (bis zu 4 </a:t>
            </a:r>
            <a:r>
              <a:rPr lang="de-DE" kern="0" dirty="0" err="1" smtClean="0">
                <a:solidFill>
                  <a:srgbClr val="000000"/>
                </a:solidFill>
                <a:latin typeface="Arial"/>
              </a:rPr>
              <a:t>Uplinks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)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Flusskontrolle durch </a:t>
            </a:r>
            <a:r>
              <a:rPr kumimoji="0" lang="de-DE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Credit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-Signale</a:t>
            </a:r>
            <a:endParaRPr lang="de-DE" kern="0" dirty="0" smtClean="0">
              <a:solidFill>
                <a:srgbClr val="000000"/>
              </a:solidFill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dirty="0" smtClean="0">
                <a:solidFill>
                  <a:srgbClr val="000000"/>
                </a:solidFill>
                <a:latin typeface="Arial"/>
              </a:rPr>
              <a:t>Source Routing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dirty="0" err="1" smtClean="0">
                <a:solidFill>
                  <a:srgbClr val="000000"/>
                </a:solidFill>
                <a:latin typeface="Arial"/>
              </a:rPr>
              <a:t>Scheduling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 und </a:t>
            </a:r>
            <a:r>
              <a:rPr lang="de-DE" kern="0" dirty="0" err="1" smtClean="0">
                <a:solidFill>
                  <a:srgbClr val="000000"/>
                </a:solidFill>
                <a:latin typeface="Arial"/>
              </a:rPr>
              <a:t>QoS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 durch den Switch </a:t>
            </a:r>
            <a:r>
              <a:rPr lang="de-DE" kern="0" dirty="0" err="1" smtClean="0">
                <a:solidFill>
                  <a:srgbClr val="000000"/>
                </a:solidFill>
                <a:latin typeface="Arial"/>
              </a:rPr>
              <a:t>Arbiter</a:t>
            </a:r>
            <a:endParaRPr lang="de-DE" kern="0" dirty="0" smtClean="0">
              <a:solidFill>
                <a:srgbClr val="000000"/>
              </a:solidFill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dirty="0" smtClean="0">
                <a:solidFill>
                  <a:srgbClr val="000000"/>
                </a:solidFill>
                <a:latin typeface="Arial"/>
              </a:rPr>
              <a:t>2 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Traffic-klassen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:</a:t>
            </a:r>
          </a:p>
          <a:p>
            <a:pPr marL="742950" lvl="1" indent="-28575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 kern="0" dirty="0" err="1" smtClean="0">
                <a:solidFill>
                  <a:srgbClr val="000000"/>
                </a:solidFill>
                <a:latin typeface="Arial"/>
              </a:rPr>
              <a:t>Guaranteed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-Service (GS)</a:t>
            </a:r>
          </a:p>
          <a:p>
            <a:pPr marL="742950" lvl="1" indent="-28575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GB" kern="0" dirty="0" smtClean="0">
                <a:solidFill>
                  <a:srgbClr val="000000"/>
                </a:solidFill>
                <a:latin typeface="Arial"/>
              </a:rPr>
              <a:t>Best-Effort (</a:t>
            </a:r>
            <a:r>
              <a:rPr lang="en-GB" kern="0" dirty="0" smtClean="0">
                <a:solidFill>
                  <a:srgbClr val="000000"/>
                </a:solidFill>
                <a:latin typeface="Arial"/>
              </a:rPr>
              <a:t>BE</a:t>
            </a:r>
            <a:r>
              <a:rPr lang="en-GB" kern="0" dirty="0">
                <a:solidFill>
                  <a:srgbClr val="000000"/>
                </a:solidFill>
                <a:latin typeface="Arial"/>
              </a:rPr>
              <a:t>)</a:t>
            </a:r>
            <a:endParaRPr lang="en-GB" kern="0" dirty="0" smtClean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91749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uppieren 19"/>
          <p:cNvGrpSpPr/>
          <p:nvPr/>
        </p:nvGrpSpPr>
        <p:grpSpPr>
          <a:xfrm>
            <a:off x="566555" y="1711513"/>
            <a:ext cx="6994252" cy="4381110"/>
            <a:chOff x="386060" y="1856202"/>
            <a:chExt cx="6994252" cy="4381110"/>
          </a:xfrm>
        </p:grpSpPr>
        <p:cxnSp>
          <p:nvCxnSpPr>
            <p:cNvPr id="21" name="Gerade Verbindung mit Pfeil 20"/>
            <p:cNvCxnSpPr/>
            <p:nvPr/>
          </p:nvCxnSpPr>
          <p:spPr>
            <a:xfrm>
              <a:off x="897697" y="5661248"/>
              <a:ext cx="5218685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mit Pfeil 21"/>
            <p:cNvCxnSpPr/>
            <p:nvPr/>
          </p:nvCxnSpPr>
          <p:spPr>
            <a:xfrm flipH="1" flipV="1">
              <a:off x="897697" y="1916832"/>
              <a:ext cx="717" cy="3744416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feld 22"/>
            <p:cNvSpPr txBox="1"/>
            <p:nvPr/>
          </p:nvSpPr>
          <p:spPr>
            <a:xfrm>
              <a:off x="1005274" y="5661248"/>
              <a:ext cx="4862870" cy="576064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de-DE" sz="1600" b="1" dirty="0" smtClean="0"/>
                <a:t>1981</a:t>
              </a:r>
            </a:p>
            <a:p>
              <a:endParaRPr lang="de-DE" sz="1600" b="1" dirty="0"/>
            </a:p>
            <a:p>
              <a:r>
                <a:rPr lang="de-DE" sz="1600" b="1" dirty="0" smtClean="0"/>
                <a:t>1985</a:t>
              </a:r>
            </a:p>
            <a:p>
              <a:endParaRPr lang="de-DE" sz="1600" b="1" dirty="0"/>
            </a:p>
            <a:p>
              <a:r>
                <a:rPr lang="de-DE" sz="1600" b="1" dirty="0" smtClean="0"/>
                <a:t>1989</a:t>
              </a:r>
            </a:p>
            <a:p>
              <a:endParaRPr lang="de-DE" sz="1600" b="1" dirty="0"/>
            </a:p>
            <a:p>
              <a:r>
                <a:rPr lang="de-DE" sz="1600" b="1" dirty="0" smtClean="0"/>
                <a:t>1993</a:t>
              </a:r>
            </a:p>
            <a:p>
              <a:endParaRPr lang="de-DE" sz="1600" b="1" dirty="0"/>
            </a:p>
            <a:p>
              <a:r>
                <a:rPr lang="de-DE" sz="1600" b="1" dirty="0" smtClean="0"/>
                <a:t>1997</a:t>
              </a:r>
            </a:p>
            <a:p>
              <a:endParaRPr lang="de-DE" sz="1600" b="1" dirty="0"/>
            </a:p>
            <a:p>
              <a:r>
                <a:rPr lang="de-DE" sz="1600" b="1" dirty="0" smtClean="0"/>
                <a:t>2001</a:t>
              </a:r>
            </a:p>
            <a:p>
              <a:endParaRPr lang="de-DE" sz="1600" b="1" dirty="0"/>
            </a:p>
            <a:p>
              <a:r>
                <a:rPr lang="de-DE" sz="1600" b="1" dirty="0" smtClean="0"/>
                <a:t>2005</a:t>
              </a:r>
            </a:p>
            <a:p>
              <a:endParaRPr lang="de-DE" sz="1600" b="1" dirty="0"/>
            </a:p>
            <a:p>
              <a:r>
                <a:rPr lang="de-DE" sz="1600" b="1" dirty="0" smtClean="0"/>
                <a:t>2009</a:t>
              </a:r>
            </a:p>
            <a:p>
              <a:endParaRPr lang="de-DE" sz="1600" b="1" dirty="0"/>
            </a:p>
            <a:p>
              <a:r>
                <a:rPr lang="de-DE" sz="1600" b="1" dirty="0" smtClean="0"/>
                <a:t>2013</a:t>
              </a:r>
            </a:p>
            <a:p>
              <a:endParaRPr lang="de-DE" sz="1600" b="1" dirty="0"/>
            </a:p>
            <a:p>
              <a:r>
                <a:rPr lang="de-DE" sz="1600" b="1" dirty="0" smtClean="0"/>
                <a:t>2017</a:t>
              </a:r>
              <a:endParaRPr lang="de-DE" sz="1600" b="1" dirty="0"/>
            </a:p>
          </p:txBody>
        </p:sp>
        <p:sp>
          <p:nvSpPr>
            <p:cNvPr id="24" name="Textfeld 23"/>
            <p:cNvSpPr txBox="1"/>
            <p:nvPr/>
          </p:nvSpPr>
          <p:spPr>
            <a:xfrm>
              <a:off x="5860563" y="5692606"/>
              <a:ext cx="7753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 smtClean="0"/>
                <a:t>time</a:t>
              </a:r>
              <a:endParaRPr lang="de-DE" b="1" dirty="0"/>
            </a:p>
          </p:txBody>
        </p:sp>
        <p:sp>
          <p:nvSpPr>
            <p:cNvPr id="25" name="Textfeld 24"/>
            <p:cNvSpPr txBox="1"/>
            <p:nvPr/>
          </p:nvSpPr>
          <p:spPr>
            <a:xfrm>
              <a:off x="386060" y="2039106"/>
              <a:ext cx="6192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/>
                <a:t>l</a:t>
              </a:r>
              <a:r>
                <a:rPr lang="de-DE" b="1" dirty="0" smtClean="0"/>
                <a:t>og</a:t>
              </a:r>
            </a:p>
          </p:txBody>
        </p:sp>
        <p:cxnSp>
          <p:nvCxnSpPr>
            <p:cNvPr id="26" name="Gerade Verbindung 25"/>
            <p:cNvCxnSpPr/>
            <p:nvPr/>
          </p:nvCxnSpPr>
          <p:spPr>
            <a:xfrm flipV="1">
              <a:off x="898414" y="3573016"/>
              <a:ext cx="3457562" cy="1584176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/>
          </p:nvCxnSpPr>
          <p:spPr>
            <a:xfrm flipV="1">
              <a:off x="4355976" y="2956302"/>
              <a:ext cx="1351097" cy="616714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/>
          </p:nvCxnSpPr>
          <p:spPr>
            <a:xfrm flipV="1">
              <a:off x="898414" y="4294082"/>
              <a:ext cx="3601578" cy="887107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flipV="1">
              <a:off x="4461940" y="3975243"/>
              <a:ext cx="1327789" cy="328997"/>
            </a:xfrm>
            <a:prstGeom prst="line">
              <a:avLst/>
            </a:prstGeom>
            <a:ln w="28575">
              <a:solidFill>
                <a:srgbClr val="C00000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feld 29"/>
            <p:cNvSpPr txBox="1"/>
            <p:nvPr/>
          </p:nvSpPr>
          <p:spPr>
            <a:xfrm rot="20128453">
              <a:off x="1336829" y="4173185"/>
              <a:ext cx="1584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 err="1" smtClean="0"/>
                <a:t>Moore‘s</a:t>
              </a:r>
              <a:r>
                <a:rPr lang="de-DE" b="1" dirty="0" smtClean="0"/>
                <a:t> Law</a:t>
              </a:r>
              <a:endParaRPr lang="de-DE" b="1" dirty="0"/>
            </a:p>
          </p:txBody>
        </p:sp>
        <p:sp>
          <p:nvSpPr>
            <p:cNvPr id="31" name="Textfeld 30"/>
            <p:cNvSpPr txBox="1"/>
            <p:nvPr/>
          </p:nvSpPr>
          <p:spPr>
            <a:xfrm rot="20787761">
              <a:off x="3202933" y="4356484"/>
              <a:ext cx="19559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 smtClean="0">
                  <a:solidFill>
                    <a:srgbClr val="C00000"/>
                  </a:solidFill>
                </a:rPr>
                <a:t>HW design </a:t>
              </a:r>
              <a:r>
                <a:rPr lang="de-DE" sz="1400" b="1" dirty="0" err="1" smtClean="0">
                  <a:solidFill>
                    <a:srgbClr val="C00000"/>
                  </a:solidFill>
                </a:rPr>
                <a:t>productivity</a:t>
              </a:r>
              <a:endParaRPr lang="de-DE" sz="1400" b="1" dirty="0">
                <a:solidFill>
                  <a:srgbClr val="C00000"/>
                </a:solidFill>
              </a:endParaRPr>
            </a:p>
          </p:txBody>
        </p:sp>
        <p:sp>
          <p:nvSpPr>
            <p:cNvPr id="32" name="Pfeil nach oben und unten 31"/>
            <p:cNvSpPr/>
            <p:nvPr/>
          </p:nvSpPr>
          <p:spPr>
            <a:xfrm>
              <a:off x="5023716" y="3241145"/>
              <a:ext cx="288032" cy="875176"/>
            </a:xfrm>
            <a:prstGeom prst="upDownArrow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Textfeld 32"/>
            <p:cNvSpPr txBox="1"/>
            <p:nvPr/>
          </p:nvSpPr>
          <p:spPr>
            <a:xfrm>
              <a:off x="5891418" y="3823934"/>
              <a:ext cx="1488894" cy="584775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sz="1600" b="1" dirty="0" err="1" smtClean="0">
                  <a:solidFill>
                    <a:schemeClr val="bg1">
                      <a:lumMod val="50000"/>
                    </a:schemeClr>
                  </a:solidFill>
                </a:rPr>
                <a:t>Growing</a:t>
              </a:r>
              <a:r>
                <a:rPr lang="de-DE" sz="1600" b="1" dirty="0" smtClean="0">
                  <a:solidFill>
                    <a:schemeClr val="bg1">
                      <a:lumMod val="50000"/>
                    </a:schemeClr>
                  </a:solidFill>
                </a:rPr>
                <a:t> HW design </a:t>
              </a:r>
              <a:r>
                <a:rPr lang="de-DE" sz="1600" b="1" dirty="0" err="1" smtClean="0">
                  <a:solidFill>
                    <a:schemeClr val="bg1">
                      <a:lumMod val="50000"/>
                    </a:schemeClr>
                  </a:solidFill>
                </a:rPr>
                <a:t>gap</a:t>
              </a:r>
              <a:endParaRPr lang="de-DE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4" name="Textfeld 33"/>
            <p:cNvSpPr txBox="1"/>
            <p:nvPr/>
          </p:nvSpPr>
          <p:spPr>
            <a:xfrm>
              <a:off x="1036416" y="3004394"/>
              <a:ext cx="1368152" cy="5232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sz="1400" b="1" dirty="0" smtClean="0"/>
                <a:t>Technology </a:t>
              </a:r>
              <a:r>
                <a:rPr lang="de-DE" sz="1400" b="1" dirty="0" err="1" smtClean="0"/>
                <a:t>capabilities</a:t>
              </a:r>
              <a:endParaRPr lang="de-DE" sz="1400" b="1" dirty="0"/>
            </a:p>
          </p:txBody>
        </p:sp>
        <p:sp>
          <p:nvSpPr>
            <p:cNvPr id="35" name="Textfeld 34"/>
            <p:cNvSpPr txBox="1"/>
            <p:nvPr/>
          </p:nvSpPr>
          <p:spPr>
            <a:xfrm>
              <a:off x="5115849" y="5137447"/>
              <a:ext cx="1072541" cy="307777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sz="1400" b="1" dirty="0" smtClean="0">
                  <a:solidFill>
                    <a:srgbClr val="C00000"/>
                  </a:solidFill>
                </a:rPr>
                <a:t>Gates/Day</a:t>
              </a:r>
              <a:endParaRPr lang="de-DE" sz="1400" b="1" dirty="0">
                <a:solidFill>
                  <a:srgbClr val="C00000"/>
                </a:solidFill>
              </a:endParaRPr>
            </a:p>
          </p:txBody>
        </p:sp>
        <p:sp>
          <p:nvSpPr>
            <p:cNvPr id="52" name="Pfeil nach oben und unten 51"/>
            <p:cNvSpPr/>
            <p:nvPr/>
          </p:nvSpPr>
          <p:spPr>
            <a:xfrm>
              <a:off x="5472253" y="1916832"/>
              <a:ext cx="288032" cy="2088232"/>
            </a:xfrm>
            <a:prstGeom prst="upDownArrow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53" name="Gerade Verbindung 52"/>
            <p:cNvCxnSpPr/>
            <p:nvPr/>
          </p:nvCxnSpPr>
          <p:spPr>
            <a:xfrm flipV="1">
              <a:off x="3131840" y="3004394"/>
              <a:ext cx="1224136" cy="1127442"/>
            </a:xfrm>
            <a:prstGeom prst="line">
              <a:avLst/>
            </a:prstGeom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Gerade Verbindung 53"/>
            <p:cNvCxnSpPr/>
            <p:nvPr/>
          </p:nvCxnSpPr>
          <p:spPr>
            <a:xfrm flipV="1">
              <a:off x="4355976" y="1856202"/>
              <a:ext cx="1244032" cy="1148192"/>
            </a:xfrm>
            <a:prstGeom prst="line">
              <a:avLst/>
            </a:prstGeom>
            <a:ln w="28575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Textfeld 54"/>
            <p:cNvSpPr txBox="1"/>
            <p:nvPr/>
          </p:nvSpPr>
          <p:spPr>
            <a:xfrm>
              <a:off x="5890573" y="2332806"/>
              <a:ext cx="1368152" cy="58477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sz="1600" b="1" dirty="0" smtClean="0">
                  <a:solidFill>
                    <a:srgbClr val="FF0000"/>
                  </a:solidFill>
                </a:rPr>
                <a:t>HW &amp; SW design </a:t>
              </a:r>
              <a:r>
                <a:rPr lang="de-DE" sz="1600" b="1" dirty="0" err="1" smtClean="0">
                  <a:solidFill>
                    <a:srgbClr val="FF0000"/>
                  </a:solidFill>
                </a:rPr>
                <a:t>gap</a:t>
              </a:r>
              <a:endParaRPr lang="de-DE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56" name="Textfeld 55"/>
            <p:cNvSpPr txBox="1"/>
            <p:nvPr/>
          </p:nvSpPr>
          <p:spPr>
            <a:xfrm rot="19035497">
              <a:off x="2882116" y="2650694"/>
              <a:ext cx="2799754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sz="1400" b="1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Additional SW </a:t>
              </a:r>
              <a:r>
                <a:rPr lang="de-DE" sz="1400" b="1" dirty="0" err="1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required</a:t>
              </a:r>
              <a:r>
                <a:rPr lang="de-DE" sz="1400" b="1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 </a:t>
              </a:r>
              <a:r>
                <a:rPr lang="de-DE" sz="1400" b="1" dirty="0" err="1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for</a:t>
              </a:r>
              <a:r>
                <a:rPr lang="de-DE" sz="1400" b="1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 HW</a:t>
              </a:r>
              <a:endParaRPr lang="de-DE" sz="1400" b="1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Motivation – Hardware &amp; Software design gap</a:t>
            </a:r>
            <a:endParaRPr lang="en-GB" noProof="0" dirty="0"/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431800" y="1079501"/>
            <a:ext cx="8190650" cy="594304"/>
          </a:xfrm>
          <a:noFill/>
        </p:spPr>
        <p:txBody>
          <a:bodyPr/>
          <a:lstStyle/>
          <a:p>
            <a:pPr marL="1392" lvl="1" indent="0">
              <a:buNone/>
            </a:pPr>
            <a:r>
              <a:rPr lang="en-GB" b="1" noProof="0" dirty="0" smtClean="0">
                <a:sym typeface="Wingdings"/>
              </a:rPr>
              <a:t> </a:t>
            </a:r>
            <a:r>
              <a:rPr lang="en-GB" b="1" noProof="0" dirty="0" smtClean="0"/>
              <a:t>Hardware/Software design productivity fails to keep with shrinking feature sizes  </a:t>
            </a:r>
          </a:p>
          <a:p>
            <a:endParaRPr lang="en-GB" b="1" noProof="0" dirty="0"/>
          </a:p>
        </p:txBody>
      </p:sp>
      <p:sp>
        <p:nvSpPr>
          <p:cNvPr id="36" name="Textfeld 35"/>
          <p:cNvSpPr txBox="1"/>
          <p:nvPr/>
        </p:nvSpPr>
        <p:spPr>
          <a:xfrm>
            <a:off x="7517962" y="5765548"/>
            <a:ext cx="900100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</a:pPr>
            <a:r>
              <a:rPr lang="de-DE" sz="1600" dirty="0"/>
              <a:t>[IT]</a:t>
            </a:r>
            <a:endParaRPr kumimoji="0" lang="de-DE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245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Motivation – Hardware design abstraction level</a:t>
            </a:r>
            <a:endParaRPr lang="de-DE" dirty="0"/>
          </a:p>
        </p:txBody>
      </p:sp>
      <p:sp>
        <p:nvSpPr>
          <p:cNvPr id="4" name="Pfeil nach unten 3"/>
          <p:cNvSpPr/>
          <p:nvPr/>
        </p:nvSpPr>
        <p:spPr>
          <a:xfrm>
            <a:off x="1769350" y="1578525"/>
            <a:ext cx="360040" cy="540060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5" name="Pfeil nach unten 4"/>
          <p:cNvSpPr/>
          <p:nvPr/>
        </p:nvSpPr>
        <p:spPr>
          <a:xfrm>
            <a:off x="6567686" y="1627840"/>
            <a:ext cx="360040" cy="540060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7" name="Wolke 6"/>
          <p:cNvSpPr/>
          <p:nvPr/>
        </p:nvSpPr>
        <p:spPr>
          <a:xfrm>
            <a:off x="858486" y="2118585"/>
            <a:ext cx="2183344" cy="670765"/>
          </a:xfrm>
          <a:prstGeom prst="cloud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System Level</a:t>
            </a:r>
          </a:p>
        </p:txBody>
      </p:sp>
      <p:sp>
        <p:nvSpPr>
          <p:cNvPr id="8" name="Flussdiagramm: Daten 7"/>
          <p:cNvSpPr/>
          <p:nvPr/>
        </p:nvSpPr>
        <p:spPr>
          <a:xfrm>
            <a:off x="1278555" y="3558745"/>
            <a:ext cx="1493245" cy="630070"/>
          </a:xfrm>
          <a:prstGeom prst="flowChartInputOutput">
            <a:avLst/>
          </a:prstGeom>
          <a:solidFill>
            <a:srgbClr val="7CCDE6"/>
          </a:solidFill>
          <a:ln w="1905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RTL</a:t>
            </a:r>
          </a:p>
        </p:txBody>
      </p:sp>
      <p:sp>
        <p:nvSpPr>
          <p:cNvPr id="9" name="Flussdiagramm: Daten 8"/>
          <p:cNvSpPr/>
          <p:nvPr/>
        </p:nvSpPr>
        <p:spPr>
          <a:xfrm>
            <a:off x="1278554" y="4638865"/>
            <a:ext cx="1493245" cy="405045"/>
          </a:xfrm>
          <a:prstGeom prst="flowChartInputOutput">
            <a:avLst/>
          </a:prstGeom>
          <a:solidFill>
            <a:srgbClr val="7CCDE6"/>
          </a:solidFill>
          <a:ln w="1905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Gates</a:t>
            </a:r>
          </a:p>
        </p:txBody>
      </p:sp>
      <p:sp>
        <p:nvSpPr>
          <p:cNvPr id="10" name="Flussdiagramm: Daten 9"/>
          <p:cNvSpPr/>
          <p:nvPr/>
        </p:nvSpPr>
        <p:spPr>
          <a:xfrm>
            <a:off x="6001083" y="2239912"/>
            <a:ext cx="1493245" cy="630070"/>
          </a:xfrm>
          <a:prstGeom prst="flowChartInputOutput">
            <a:avLst/>
          </a:prstGeom>
          <a:solidFill>
            <a:srgbClr val="7CCDE6"/>
          </a:solidFill>
          <a:ln w="1905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TLM</a:t>
            </a:r>
          </a:p>
        </p:txBody>
      </p:sp>
      <p:sp>
        <p:nvSpPr>
          <p:cNvPr id="11" name="Flussdiagramm: Daten 10"/>
          <p:cNvSpPr/>
          <p:nvPr/>
        </p:nvSpPr>
        <p:spPr>
          <a:xfrm>
            <a:off x="6001083" y="3558745"/>
            <a:ext cx="1493245" cy="630070"/>
          </a:xfrm>
          <a:prstGeom prst="flowChartInputOutput">
            <a:avLst/>
          </a:prstGeom>
          <a:solidFill>
            <a:srgbClr val="7CCDE6"/>
          </a:solidFill>
          <a:ln w="1905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RTL</a:t>
            </a:r>
          </a:p>
        </p:txBody>
      </p:sp>
      <p:sp>
        <p:nvSpPr>
          <p:cNvPr id="12" name="Flussdiagramm: Daten 11"/>
          <p:cNvSpPr/>
          <p:nvPr/>
        </p:nvSpPr>
        <p:spPr>
          <a:xfrm>
            <a:off x="6001083" y="4638865"/>
            <a:ext cx="1493245" cy="405045"/>
          </a:xfrm>
          <a:prstGeom prst="flowChartInputOutput">
            <a:avLst/>
          </a:prstGeom>
          <a:solidFill>
            <a:srgbClr val="7CCDE6"/>
          </a:solidFill>
          <a:ln w="1905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Gates</a:t>
            </a:r>
          </a:p>
        </p:txBody>
      </p:sp>
      <p:cxnSp>
        <p:nvCxnSpPr>
          <p:cNvPr id="14" name="Gerade Verbindung 13"/>
          <p:cNvCxnSpPr/>
          <p:nvPr/>
        </p:nvCxnSpPr>
        <p:spPr>
          <a:xfrm>
            <a:off x="251520" y="3108695"/>
            <a:ext cx="8415935" cy="0"/>
          </a:xfrm>
          <a:prstGeom prst="line">
            <a:avLst/>
          </a:prstGeom>
          <a:ln w="1905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>
            <a:stCxn id="8" idx="4"/>
            <a:endCxn id="9" idx="1"/>
          </p:cNvCxnSpPr>
          <p:nvPr/>
        </p:nvCxnSpPr>
        <p:spPr>
          <a:xfrm flipH="1">
            <a:off x="2025177" y="4188815"/>
            <a:ext cx="1" cy="4500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/>
          <p:nvPr/>
        </p:nvCxnSpPr>
        <p:spPr>
          <a:xfrm flipH="1">
            <a:off x="6747705" y="4188815"/>
            <a:ext cx="1" cy="4500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>
            <a:stCxn id="10" idx="4"/>
            <a:endCxn id="11" idx="1"/>
          </p:cNvCxnSpPr>
          <p:nvPr/>
        </p:nvCxnSpPr>
        <p:spPr>
          <a:xfrm>
            <a:off x="6747706" y="2869982"/>
            <a:ext cx="0" cy="68876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Nach links gekrümmter Pfeil 23"/>
          <p:cNvSpPr/>
          <p:nvPr/>
        </p:nvSpPr>
        <p:spPr>
          <a:xfrm flipH="1">
            <a:off x="879004" y="3567015"/>
            <a:ext cx="360040" cy="661387"/>
          </a:xfrm>
          <a:prstGeom prst="curvedLeftArrow">
            <a:avLst/>
          </a:prstGeom>
          <a:solidFill>
            <a:srgbClr val="C00000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C00000"/>
              </a:solidFill>
            </a:endParaRPr>
          </a:p>
        </p:txBody>
      </p:sp>
      <p:sp>
        <p:nvSpPr>
          <p:cNvPr id="25" name="Nach links gekrümmter Pfeil 24"/>
          <p:cNvSpPr/>
          <p:nvPr/>
        </p:nvSpPr>
        <p:spPr>
          <a:xfrm>
            <a:off x="7647806" y="3558925"/>
            <a:ext cx="360040" cy="661387"/>
          </a:xfrm>
          <a:prstGeom prst="curvedLeftArrow">
            <a:avLst/>
          </a:prstGeom>
          <a:solidFill>
            <a:srgbClr val="C00000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C00000"/>
              </a:solidFill>
            </a:endParaRPr>
          </a:p>
        </p:txBody>
      </p:sp>
      <p:sp>
        <p:nvSpPr>
          <p:cNvPr id="26" name="Nach links gekrümmter Pfeil 25"/>
          <p:cNvSpPr/>
          <p:nvPr/>
        </p:nvSpPr>
        <p:spPr>
          <a:xfrm>
            <a:off x="7647806" y="2208595"/>
            <a:ext cx="360040" cy="661387"/>
          </a:xfrm>
          <a:prstGeom prst="curvedLeftArrow">
            <a:avLst/>
          </a:prstGeom>
          <a:solidFill>
            <a:srgbClr val="C00000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C00000"/>
              </a:solidFill>
            </a:endParaRPr>
          </a:p>
        </p:txBody>
      </p:sp>
      <p:sp>
        <p:nvSpPr>
          <p:cNvPr id="6" name="Pfeil nach unten 5"/>
          <p:cNvSpPr/>
          <p:nvPr/>
        </p:nvSpPr>
        <p:spPr>
          <a:xfrm>
            <a:off x="1769350" y="2838665"/>
            <a:ext cx="360040" cy="630070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7" name="Textfeld 26"/>
          <p:cNvSpPr txBox="1"/>
          <p:nvPr/>
        </p:nvSpPr>
        <p:spPr>
          <a:xfrm>
            <a:off x="130928" y="3264798"/>
            <a:ext cx="1147627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kern="0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Verification</a:t>
            </a:r>
          </a:p>
        </p:txBody>
      </p:sp>
      <p:sp>
        <p:nvSpPr>
          <p:cNvPr id="28" name="Textfeld 27"/>
          <p:cNvSpPr txBox="1"/>
          <p:nvPr/>
        </p:nvSpPr>
        <p:spPr>
          <a:xfrm>
            <a:off x="7654843" y="3272000"/>
            <a:ext cx="1147627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kern="0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Verification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7654843" y="1929540"/>
            <a:ext cx="1147627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kern="0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Verification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1511661" y="953725"/>
            <a:ext cx="1035114" cy="358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1" kern="0" dirty="0" smtClean="0">
                <a:solidFill>
                  <a:srgbClr val="000000"/>
                </a:solidFill>
                <a:latin typeface="Arial"/>
              </a:rPr>
              <a:t>Present</a:t>
            </a:r>
          </a:p>
        </p:txBody>
      </p:sp>
      <p:sp>
        <p:nvSpPr>
          <p:cNvPr id="31" name="Textfeld 30"/>
          <p:cNvSpPr txBox="1"/>
          <p:nvPr/>
        </p:nvSpPr>
        <p:spPr>
          <a:xfrm>
            <a:off x="6297657" y="993460"/>
            <a:ext cx="1035114" cy="358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1" kern="0" dirty="0" smtClean="0">
                <a:solidFill>
                  <a:srgbClr val="000000"/>
                </a:solidFill>
                <a:latin typeface="Arial"/>
              </a:rPr>
              <a:t>Future</a:t>
            </a:r>
          </a:p>
        </p:txBody>
      </p:sp>
      <p:sp>
        <p:nvSpPr>
          <p:cNvPr id="32" name="Textfeld 31"/>
          <p:cNvSpPr txBox="1"/>
          <p:nvPr/>
        </p:nvSpPr>
        <p:spPr>
          <a:xfrm>
            <a:off x="1206789" y="1578525"/>
            <a:ext cx="664911" cy="32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kern="0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Intent</a:t>
            </a:r>
          </a:p>
        </p:txBody>
      </p:sp>
      <p:sp>
        <p:nvSpPr>
          <p:cNvPr id="33" name="Textfeld 32"/>
          <p:cNvSpPr txBox="1"/>
          <p:nvPr/>
        </p:nvSpPr>
        <p:spPr>
          <a:xfrm>
            <a:off x="566556" y="2793660"/>
            <a:ext cx="1305144" cy="32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kern="0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refined Intent</a:t>
            </a:r>
          </a:p>
        </p:txBody>
      </p:sp>
      <p:sp>
        <p:nvSpPr>
          <p:cNvPr id="34" name="Textfeld 33"/>
          <p:cNvSpPr txBox="1"/>
          <p:nvPr/>
        </p:nvSpPr>
        <p:spPr>
          <a:xfrm>
            <a:off x="6927726" y="1627840"/>
            <a:ext cx="664911" cy="32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kern="0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Intent</a:t>
            </a:r>
          </a:p>
        </p:txBody>
      </p:sp>
      <p:sp>
        <p:nvSpPr>
          <p:cNvPr id="35" name="Textfeld 34"/>
          <p:cNvSpPr txBox="1"/>
          <p:nvPr/>
        </p:nvSpPr>
        <p:spPr>
          <a:xfrm>
            <a:off x="3003280" y="2788607"/>
            <a:ext cx="3060340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Higher Level of Abstraction</a:t>
            </a:r>
          </a:p>
        </p:txBody>
      </p:sp>
      <p:sp>
        <p:nvSpPr>
          <p:cNvPr id="36" name="Gewitterblitz 35"/>
          <p:cNvSpPr/>
          <p:nvPr/>
        </p:nvSpPr>
        <p:spPr>
          <a:xfrm>
            <a:off x="2411760" y="3272000"/>
            <a:ext cx="450050" cy="661387"/>
          </a:xfrm>
          <a:prstGeom prst="lightningBolt">
            <a:avLst/>
          </a:prstGeom>
          <a:solidFill>
            <a:srgbClr val="FFC000"/>
          </a:solidFill>
          <a:ln w="19050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37" name="Rechteckige Legende 36"/>
          <p:cNvSpPr/>
          <p:nvPr/>
        </p:nvSpPr>
        <p:spPr>
          <a:xfrm>
            <a:off x="3006140" y="3931641"/>
            <a:ext cx="2916010" cy="1607324"/>
          </a:xfrm>
          <a:prstGeom prst="wedgeRectCallout">
            <a:avLst>
              <a:gd name="adj1" fmla="val -65724"/>
              <a:gd name="adj2" fmla="val -44377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smtClean="0">
                <a:solidFill>
                  <a:schemeClr val="tx1"/>
                </a:solidFill>
              </a:rPr>
              <a:t>Too many bugs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smtClean="0">
                <a:solidFill>
                  <a:schemeClr val="tx1"/>
                </a:solidFill>
              </a:rPr>
              <a:t>Architecture verification too late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smtClean="0">
                <a:solidFill>
                  <a:schemeClr val="tx1"/>
                </a:solidFill>
              </a:rPr>
              <a:t>Prototype Not fit for SW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 smtClean="0">
                <a:solidFill>
                  <a:schemeClr val="tx1"/>
                </a:solidFill>
              </a:rPr>
              <a:t>High cost to retarget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 smtClean="0">
              <a:solidFill>
                <a:schemeClr val="tx1"/>
              </a:solidFill>
            </a:endParaRPr>
          </a:p>
          <a:p>
            <a:r>
              <a:rPr lang="en-US" sz="1300" b="1" dirty="0" smtClean="0">
                <a:solidFill>
                  <a:schemeClr val="tx1"/>
                </a:solidFill>
              </a:rPr>
              <a:t>Design on RTL fails to cope with todays complexity!</a:t>
            </a:r>
            <a:endParaRPr lang="en-US" sz="1300" dirty="0" smtClean="0">
              <a:solidFill>
                <a:schemeClr val="tx1"/>
              </a:solidFill>
            </a:endParaRPr>
          </a:p>
        </p:txBody>
      </p:sp>
      <p:sp>
        <p:nvSpPr>
          <p:cNvPr id="39" name="Flussdiagramm: Daten 38"/>
          <p:cNvSpPr/>
          <p:nvPr/>
        </p:nvSpPr>
        <p:spPr>
          <a:xfrm>
            <a:off x="1278555" y="5223930"/>
            <a:ext cx="1493245" cy="405045"/>
          </a:xfrm>
          <a:prstGeom prst="flowChartInputOutput">
            <a:avLst/>
          </a:prstGeom>
          <a:solidFill>
            <a:srgbClr val="7CCDE6"/>
          </a:solidFill>
          <a:ln w="1905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Silicon</a:t>
            </a:r>
          </a:p>
        </p:txBody>
      </p:sp>
      <p:sp>
        <p:nvSpPr>
          <p:cNvPr id="40" name="Flussdiagramm: Daten 39"/>
          <p:cNvSpPr/>
          <p:nvPr/>
        </p:nvSpPr>
        <p:spPr>
          <a:xfrm>
            <a:off x="6001082" y="5223930"/>
            <a:ext cx="1493245" cy="405045"/>
          </a:xfrm>
          <a:prstGeom prst="flowChartInputOutput">
            <a:avLst/>
          </a:prstGeom>
          <a:solidFill>
            <a:srgbClr val="7CCDE6"/>
          </a:solidFill>
          <a:ln w="1905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Silicon</a:t>
            </a:r>
          </a:p>
        </p:txBody>
      </p:sp>
      <p:cxnSp>
        <p:nvCxnSpPr>
          <p:cNvPr id="41" name="Gerade Verbindung mit Pfeil 40"/>
          <p:cNvCxnSpPr/>
          <p:nvPr/>
        </p:nvCxnSpPr>
        <p:spPr>
          <a:xfrm>
            <a:off x="6750936" y="5043910"/>
            <a:ext cx="0" cy="18002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/>
          <p:nvPr/>
        </p:nvCxnSpPr>
        <p:spPr>
          <a:xfrm>
            <a:off x="2029218" y="5043910"/>
            <a:ext cx="0" cy="18002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feld 45"/>
          <p:cNvSpPr txBox="1"/>
          <p:nvPr/>
        </p:nvSpPr>
        <p:spPr>
          <a:xfrm>
            <a:off x="7517962" y="5765548"/>
            <a:ext cx="900100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</a:pPr>
            <a:r>
              <a:rPr lang="de-DE" sz="1600" dirty="0" smtClean="0"/>
              <a:t>[CA]</a:t>
            </a:r>
            <a:endParaRPr kumimoji="0" lang="de-DE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31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goals and challenges	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GB" b="1" dirty="0" smtClean="0"/>
              <a:t>Goals</a:t>
            </a:r>
            <a:r>
              <a:rPr lang="en-GB" dirty="0" smtClean="0"/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dirty="0" smtClean="0"/>
              <a:t>RTL-to-TLM abstraction of a separately developed and tested Network-on-Chip design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dirty="0" smtClean="0"/>
              <a:t>High simulation performance to enable fast HW/SW co-simulation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dirty="0"/>
              <a:t>Application of object oriented programming techniques to simplify further development and </a:t>
            </a:r>
            <a:r>
              <a:rPr lang="en-GB" dirty="0" smtClean="0"/>
              <a:t>maintainability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dirty="0" smtClean="0"/>
              <a:t>Enabling </a:t>
            </a:r>
            <a:r>
              <a:rPr lang="en-GB" dirty="0"/>
              <a:t>efficient </a:t>
            </a:r>
            <a:r>
              <a:rPr lang="en-GB" dirty="0" smtClean="0"/>
              <a:t>many core design </a:t>
            </a:r>
            <a:r>
              <a:rPr lang="en-GB" dirty="0"/>
              <a:t>space </a:t>
            </a:r>
            <a:r>
              <a:rPr lang="en-GB" dirty="0" smtClean="0"/>
              <a:t>exploration for the </a:t>
            </a:r>
            <a:r>
              <a:rPr lang="en-GB" b="1" i="1" dirty="0" err="1" smtClean="0"/>
              <a:t>SoCRocket</a:t>
            </a:r>
            <a:r>
              <a:rPr lang="en-GB" b="1" i="1" dirty="0" smtClean="0"/>
              <a:t> virtual platform</a:t>
            </a:r>
            <a:r>
              <a:rPr lang="en-GB" dirty="0"/>
              <a:t> (ESA funded) </a:t>
            </a:r>
            <a:endParaRPr lang="en-GB" dirty="0" smtClean="0"/>
          </a:p>
          <a:p>
            <a:pPr marL="192063" lvl="2" indent="0">
              <a:buNone/>
            </a:pPr>
            <a:endParaRPr lang="en-GB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b="1" dirty="0" smtClean="0"/>
              <a:t>Challenges</a:t>
            </a:r>
            <a:r>
              <a:rPr lang="en-GB" dirty="0" smtClean="0"/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dirty="0" smtClean="0"/>
              <a:t>Providing adaptive timing accuracy: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b="1" dirty="0" smtClean="0"/>
              <a:t>High accuracy </a:t>
            </a:r>
            <a:r>
              <a:rPr lang="en-GB" dirty="0" smtClean="0"/>
              <a:t>is needed for high-level performance and behavioural analysis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dirty="0" smtClean="0"/>
              <a:t>Reduced accuracy is acceptable for SW simulation to further </a:t>
            </a:r>
            <a:r>
              <a:rPr lang="en-GB" b="1" dirty="0" smtClean="0"/>
              <a:t>increased performance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803187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Integrated Dependable Architecture for Many Cores (IDAMC)</a:t>
            </a:r>
            <a:endParaRPr lang="en-GB" noProof="0" dirty="0"/>
          </a:p>
        </p:txBody>
      </p:sp>
      <p:grpSp>
        <p:nvGrpSpPr>
          <p:cNvPr id="7" name="Gruppierung 3"/>
          <p:cNvGrpSpPr/>
          <p:nvPr/>
        </p:nvGrpSpPr>
        <p:grpSpPr>
          <a:xfrm>
            <a:off x="14172" y="1088740"/>
            <a:ext cx="5507921" cy="3120777"/>
            <a:chOff x="1729318" y="909674"/>
            <a:chExt cx="6016315" cy="3408836"/>
          </a:xfrm>
        </p:grpSpPr>
        <p:sp>
          <p:nvSpPr>
            <p:cNvPr id="8" name="Abgerundetes Rechteck 7"/>
            <p:cNvSpPr/>
            <p:nvPr/>
          </p:nvSpPr>
          <p:spPr>
            <a:xfrm>
              <a:off x="4941280" y="1674908"/>
              <a:ext cx="434401" cy="433956"/>
            </a:xfrm>
            <a:prstGeom prst="roundRect">
              <a:avLst/>
            </a:prstGeom>
            <a:solidFill>
              <a:srgbClr val="FFCD00"/>
            </a:solidFill>
            <a:ln w="19050" cmpd="sng">
              <a:solidFill>
                <a:srgbClr val="8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smtClean="0">
                  <a:solidFill>
                    <a:srgbClr val="000000"/>
                  </a:solidFill>
                  <a:latin typeface="Arial"/>
                  <a:cs typeface="Arial"/>
                </a:rPr>
                <a:t>N6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9" name="Abgerundetes Rechteck 8"/>
            <p:cNvSpPr/>
            <p:nvPr/>
          </p:nvSpPr>
          <p:spPr>
            <a:xfrm>
              <a:off x="4941278" y="2413927"/>
              <a:ext cx="434402" cy="434402"/>
            </a:xfrm>
            <a:prstGeom prst="roundRect">
              <a:avLst/>
            </a:prstGeom>
            <a:solidFill>
              <a:srgbClr val="FFCD00"/>
            </a:solidFill>
            <a:ln w="19050" cmpd="sng">
              <a:solidFill>
                <a:srgbClr val="8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smtClean="0">
                  <a:solidFill>
                    <a:srgbClr val="000000"/>
                  </a:solidFill>
                  <a:latin typeface="Arial"/>
                  <a:cs typeface="Arial"/>
                </a:rPr>
                <a:t>N3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10" name="Abgerundetes Rechteck 9"/>
            <p:cNvSpPr/>
            <p:nvPr/>
          </p:nvSpPr>
          <p:spPr>
            <a:xfrm>
              <a:off x="6526495" y="2412340"/>
              <a:ext cx="433956" cy="433956"/>
            </a:xfrm>
            <a:prstGeom prst="roundRect">
              <a:avLst/>
            </a:prstGeom>
            <a:solidFill>
              <a:srgbClr val="FFCD00"/>
            </a:solidFill>
            <a:ln w="19050" cmpd="sng">
              <a:solidFill>
                <a:srgbClr val="8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smtClean="0">
                  <a:solidFill>
                    <a:srgbClr val="000000"/>
                  </a:solidFill>
                  <a:latin typeface="Arial"/>
                  <a:cs typeface="Arial"/>
                </a:rPr>
                <a:t>N5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11" name="Abgerundetes Rechteck 10"/>
            <p:cNvSpPr/>
            <p:nvPr/>
          </p:nvSpPr>
          <p:spPr>
            <a:xfrm>
              <a:off x="5747732" y="2412337"/>
              <a:ext cx="433958" cy="433958"/>
            </a:xfrm>
            <a:prstGeom prst="roundRect">
              <a:avLst/>
            </a:prstGeom>
            <a:solidFill>
              <a:srgbClr val="FFCD00"/>
            </a:solidFill>
            <a:ln w="19050" cmpd="sng">
              <a:solidFill>
                <a:srgbClr val="8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smtClean="0">
                  <a:solidFill>
                    <a:srgbClr val="000000"/>
                  </a:solidFill>
                  <a:latin typeface="Arial"/>
                  <a:cs typeface="Arial"/>
                </a:rPr>
                <a:t>N4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12" name="Abgerundetes Rechteck 11"/>
            <p:cNvSpPr/>
            <p:nvPr/>
          </p:nvSpPr>
          <p:spPr>
            <a:xfrm>
              <a:off x="6524556" y="1674907"/>
              <a:ext cx="433956" cy="433956"/>
            </a:xfrm>
            <a:prstGeom prst="roundRect">
              <a:avLst/>
            </a:prstGeom>
            <a:solidFill>
              <a:srgbClr val="FFCD00"/>
            </a:solidFill>
            <a:ln w="19050" cmpd="sng">
              <a:solidFill>
                <a:srgbClr val="8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smtClean="0">
                  <a:solidFill>
                    <a:srgbClr val="000000"/>
                  </a:solidFill>
                  <a:latin typeface="Arial"/>
                  <a:cs typeface="Arial"/>
                </a:rPr>
                <a:t>N8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13" name="Abgerundetes Rechteck 12"/>
            <p:cNvSpPr/>
            <p:nvPr/>
          </p:nvSpPr>
          <p:spPr>
            <a:xfrm>
              <a:off x="5747730" y="3145599"/>
              <a:ext cx="433958" cy="433608"/>
            </a:xfrm>
            <a:prstGeom prst="roundRect">
              <a:avLst/>
            </a:prstGeom>
            <a:solidFill>
              <a:srgbClr val="FFCD00"/>
            </a:solidFill>
            <a:ln w="19050" cmpd="sng">
              <a:solidFill>
                <a:srgbClr val="8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smtClean="0">
                  <a:solidFill>
                    <a:srgbClr val="000000"/>
                  </a:solidFill>
                  <a:latin typeface="Arial"/>
                  <a:cs typeface="Arial"/>
                </a:rPr>
                <a:t>N1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14" name="Abgerundetes Rechteck 13"/>
            <p:cNvSpPr/>
            <p:nvPr/>
          </p:nvSpPr>
          <p:spPr>
            <a:xfrm>
              <a:off x="5747731" y="1674905"/>
              <a:ext cx="433957" cy="433957"/>
            </a:xfrm>
            <a:prstGeom prst="roundRect">
              <a:avLst/>
            </a:prstGeom>
            <a:solidFill>
              <a:srgbClr val="FFCD00"/>
            </a:solidFill>
            <a:ln w="19050" cmpd="sng">
              <a:solidFill>
                <a:srgbClr val="8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smtClean="0">
                  <a:solidFill>
                    <a:srgbClr val="000000"/>
                  </a:solidFill>
                  <a:latin typeface="Arial"/>
                  <a:cs typeface="Arial"/>
                </a:rPr>
                <a:t>N7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15" name="Abgerundetes Rechteck 14"/>
            <p:cNvSpPr/>
            <p:nvPr/>
          </p:nvSpPr>
          <p:spPr>
            <a:xfrm>
              <a:off x="4941278" y="3145599"/>
              <a:ext cx="434402" cy="434402"/>
            </a:xfrm>
            <a:prstGeom prst="roundRect">
              <a:avLst/>
            </a:prstGeom>
            <a:solidFill>
              <a:srgbClr val="FFCD00"/>
            </a:solidFill>
            <a:ln w="19050" cmpd="sng">
              <a:solidFill>
                <a:srgbClr val="8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smtClean="0">
                  <a:solidFill>
                    <a:srgbClr val="000000"/>
                  </a:solidFill>
                  <a:latin typeface="Arial"/>
                  <a:cs typeface="Arial"/>
                </a:rPr>
                <a:t>N0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16" name="Abgerundetes Rechteck 15"/>
            <p:cNvSpPr/>
            <p:nvPr/>
          </p:nvSpPr>
          <p:spPr>
            <a:xfrm>
              <a:off x="4833369" y="1551081"/>
              <a:ext cx="2266950" cy="2149475"/>
            </a:xfrm>
            <a:prstGeom prst="roundRect">
              <a:avLst>
                <a:gd name="adj" fmla="val 7664"/>
              </a:avLst>
            </a:prstGeom>
            <a:noFill/>
            <a:ln w="19050">
              <a:solidFill>
                <a:srgbClr val="808000"/>
              </a:solidFill>
            </a:ln>
            <a:effectLst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lIns="72000" rIns="72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600" dirty="0" smtClean="0">
                <a:latin typeface="Arial"/>
                <a:cs typeface="Arial"/>
              </a:endParaRPr>
            </a:p>
          </p:txBody>
        </p:sp>
        <p:cxnSp>
          <p:nvCxnSpPr>
            <p:cNvPr id="17" name="Gerade Verbindung 16"/>
            <p:cNvCxnSpPr>
              <a:stCxn id="8" idx="2"/>
              <a:endCxn id="9" idx="0"/>
            </p:cNvCxnSpPr>
            <p:nvPr/>
          </p:nvCxnSpPr>
          <p:spPr>
            <a:xfrm rot="5400000">
              <a:off x="5005949" y="2261394"/>
              <a:ext cx="305063" cy="2"/>
            </a:xfrm>
            <a:prstGeom prst="line">
              <a:avLst/>
            </a:prstGeom>
            <a:ln w="19050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>
              <a:stCxn id="14" idx="1"/>
              <a:endCxn id="8" idx="3"/>
            </p:cNvCxnSpPr>
            <p:nvPr/>
          </p:nvCxnSpPr>
          <p:spPr>
            <a:xfrm rot="10800000" flipV="1">
              <a:off x="5375681" y="1891884"/>
              <a:ext cx="372050" cy="2"/>
            </a:xfrm>
            <a:prstGeom prst="line">
              <a:avLst/>
            </a:prstGeom>
            <a:ln w="19050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>
              <a:stCxn id="12" idx="2"/>
              <a:endCxn id="10" idx="0"/>
            </p:cNvCxnSpPr>
            <p:nvPr/>
          </p:nvCxnSpPr>
          <p:spPr>
            <a:xfrm rot="16200000" flipH="1">
              <a:off x="6590765" y="2259631"/>
              <a:ext cx="303477" cy="1939"/>
            </a:xfrm>
            <a:prstGeom prst="line">
              <a:avLst/>
            </a:prstGeom>
            <a:ln w="19050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>
              <a:stCxn id="12" idx="1"/>
              <a:endCxn id="14" idx="3"/>
            </p:cNvCxnSpPr>
            <p:nvPr/>
          </p:nvCxnSpPr>
          <p:spPr>
            <a:xfrm rot="10800000">
              <a:off x="6181688" y="1891885"/>
              <a:ext cx="342868" cy="1"/>
            </a:xfrm>
            <a:prstGeom prst="line">
              <a:avLst/>
            </a:prstGeom>
            <a:ln w="19050" cmpd="sng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>
              <a:stCxn id="9" idx="2"/>
              <a:endCxn id="15" idx="0"/>
            </p:cNvCxnSpPr>
            <p:nvPr/>
          </p:nvCxnSpPr>
          <p:spPr>
            <a:xfrm rot="5400000">
              <a:off x="5009844" y="2996964"/>
              <a:ext cx="297270" cy="1588"/>
            </a:xfrm>
            <a:prstGeom prst="line">
              <a:avLst/>
            </a:prstGeom>
            <a:ln w="19050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>
              <a:stCxn id="14" idx="2"/>
              <a:endCxn id="11" idx="0"/>
            </p:cNvCxnSpPr>
            <p:nvPr/>
          </p:nvCxnSpPr>
          <p:spPr>
            <a:xfrm rot="16200000" flipH="1">
              <a:off x="5812973" y="2260598"/>
              <a:ext cx="303475" cy="1"/>
            </a:xfrm>
            <a:prstGeom prst="line">
              <a:avLst/>
            </a:prstGeom>
            <a:ln w="19050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>
              <a:stCxn id="11" idx="2"/>
              <a:endCxn id="13" idx="0"/>
            </p:cNvCxnSpPr>
            <p:nvPr/>
          </p:nvCxnSpPr>
          <p:spPr>
            <a:xfrm rot="5400000">
              <a:off x="5815058" y="2995946"/>
              <a:ext cx="299304" cy="2"/>
            </a:xfrm>
            <a:prstGeom prst="line">
              <a:avLst/>
            </a:prstGeom>
            <a:ln w="19050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>
              <a:stCxn id="10" idx="2"/>
              <a:endCxn id="37" idx="0"/>
            </p:cNvCxnSpPr>
            <p:nvPr/>
          </p:nvCxnSpPr>
          <p:spPr>
            <a:xfrm rot="16200000" flipH="1">
              <a:off x="6594107" y="2995661"/>
              <a:ext cx="299303" cy="571"/>
            </a:xfrm>
            <a:prstGeom prst="line">
              <a:avLst/>
            </a:prstGeom>
            <a:ln w="19050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>
              <a:stCxn id="15" idx="3"/>
              <a:endCxn id="13" idx="1"/>
            </p:cNvCxnSpPr>
            <p:nvPr/>
          </p:nvCxnSpPr>
          <p:spPr>
            <a:xfrm flipV="1">
              <a:off x="5375680" y="3362403"/>
              <a:ext cx="372050" cy="397"/>
            </a:xfrm>
            <a:prstGeom prst="line">
              <a:avLst/>
            </a:prstGeom>
            <a:ln w="19050" cmpd="sng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>
              <a:stCxn id="37" idx="1"/>
              <a:endCxn id="13" idx="3"/>
            </p:cNvCxnSpPr>
            <p:nvPr/>
          </p:nvCxnSpPr>
          <p:spPr>
            <a:xfrm rot="10800000" flipV="1">
              <a:off x="6181689" y="3362005"/>
              <a:ext cx="345949" cy="397"/>
            </a:xfrm>
            <a:prstGeom prst="line">
              <a:avLst/>
            </a:prstGeom>
            <a:ln w="19050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>
              <a:stCxn id="9" idx="3"/>
              <a:endCxn id="11" idx="1"/>
            </p:cNvCxnSpPr>
            <p:nvPr/>
          </p:nvCxnSpPr>
          <p:spPr>
            <a:xfrm flipV="1">
              <a:off x="5375680" y="2629316"/>
              <a:ext cx="372052" cy="1812"/>
            </a:xfrm>
            <a:prstGeom prst="line">
              <a:avLst/>
            </a:prstGeom>
            <a:ln w="19050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>
              <a:stCxn id="11" idx="3"/>
              <a:endCxn id="10" idx="1"/>
            </p:cNvCxnSpPr>
            <p:nvPr/>
          </p:nvCxnSpPr>
          <p:spPr>
            <a:xfrm>
              <a:off x="6181690" y="2629316"/>
              <a:ext cx="344805" cy="2"/>
            </a:xfrm>
            <a:prstGeom prst="line">
              <a:avLst/>
            </a:prstGeom>
            <a:ln w="19050">
              <a:solidFill>
                <a:srgbClr val="808000"/>
              </a:solidFill>
              <a:tailEnd type="non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Abgerundetes Rechteck 28"/>
            <p:cNvSpPr/>
            <p:nvPr/>
          </p:nvSpPr>
          <p:spPr>
            <a:xfrm>
              <a:off x="7373848" y="1551081"/>
              <a:ext cx="371785" cy="2149476"/>
            </a:xfrm>
            <a:prstGeom prst="round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dirty="0" smtClean="0">
                  <a:latin typeface="Arial"/>
                  <a:cs typeface="Arial"/>
                </a:rPr>
                <a:t>Memory</a:t>
              </a:r>
            </a:p>
          </p:txBody>
        </p:sp>
        <p:sp>
          <p:nvSpPr>
            <p:cNvPr id="30" name="Abgerundetes Rechteck 29"/>
            <p:cNvSpPr/>
            <p:nvPr/>
          </p:nvSpPr>
          <p:spPr>
            <a:xfrm>
              <a:off x="4183925" y="1551081"/>
              <a:ext cx="371785" cy="2149475"/>
            </a:xfrm>
            <a:prstGeom prst="round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dirty="0" smtClean="0">
                  <a:latin typeface="Arial"/>
                  <a:cs typeface="Arial"/>
                </a:rPr>
                <a:t>Memory</a:t>
              </a:r>
            </a:p>
          </p:txBody>
        </p:sp>
        <p:sp>
          <p:nvSpPr>
            <p:cNvPr id="31" name="Abgerundetes Rechteck 30"/>
            <p:cNvSpPr/>
            <p:nvPr/>
          </p:nvSpPr>
          <p:spPr>
            <a:xfrm>
              <a:off x="4837402" y="3976963"/>
              <a:ext cx="2266157" cy="341547"/>
            </a:xfrm>
            <a:prstGeom prst="round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dirty="0" smtClean="0">
                  <a:latin typeface="Arial"/>
                  <a:cs typeface="Arial"/>
                </a:rPr>
                <a:t>Peripherals</a:t>
              </a:r>
            </a:p>
          </p:txBody>
        </p:sp>
        <p:sp>
          <p:nvSpPr>
            <p:cNvPr id="32" name="Abgerundetes Rechteck 31"/>
            <p:cNvSpPr/>
            <p:nvPr/>
          </p:nvSpPr>
          <p:spPr>
            <a:xfrm>
              <a:off x="4833370" y="909674"/>
              <a:ext cx="2266950" cy="341547"/>
            </a:xfrm>
            <a:prstGeom prst="round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dirty="0" smtClean="0">
                  <a:latin typeface="Arial"/>
                  <a:cs typeface="Arial"/>
                </a:rPr>
                <a:t>Peripherals</a:t>
              </a:r>
            </a:p>
          </p:txBody>
        </p:sp>
        <p:sp>
          <p:nvSpPr>
            <p:cNvPr id="33" name="Textfeld 29"/>
            <p:cNvSpPr txBox="1"/>
            <p:nvPr/>
          </p:nvSpPr>
          <p:spPr>
            <a:xfrm>
              <a:off x="2821657" y="2960519"/>
              <a:ext cx="348985" cy="36980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dirty="0" smtClean="0">
                  <a:latin typeface="Arial"/>
                  <a:cs typeface="Arial"/>
                </a:rPr>
                <a:t>S</a:t>
              </a:r>
              <a:endParaRPr lang="en-GB" sz="1600" dirty="0">
                <a:latin typeface="Arial"/>
                <a:cs typeface="Arial"/>
              </a:endParaRPr>
            </a:p>
          </p:txBody>
        </p:sp>
        <p:sp>
          <p:nvSpPr>
            <p:cNvPr id="34" name="Textfeld 30"/>
            <p:cNvSpPr txBox="1"/>
            <p:nvPr/>
          </p:nvSpPr>
          <p:spPr>
            <a:xfrm>
              <a:off x="1729318" y="2009828"/>
              <a:ext cx="419330" cy="36980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00" dirty="0" smtClean="0">
                  <a:latin typeface="Arial"/>
                  <a:cs typeface="Arial"/>
                </a:rPr>
                <a:t>W</a:t>
              </a:r>
              <a:endParaRPr lang="en-GB" sz="1600" dirty="0">
                <a:latin typeface="Arial"/>
                <a:cs typeface="Arial"/>
              </a:endParaRPr>
            </a:p>
          </p:txBody>
        </p:sp>
        <p:sp>
          <p:nvSpPr>
            <p:cNvPr id="35" name="Textfeld 31"/>
            <p:cNvSpPr txBox="1"/>
            <p:nvPr/>
          </p:nvSpPr>
          <p:spPr>
            <a:xfrm>
              <a:off x="2826463" y="1048293"/>
              <a:ext cx="348988" cy="36980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dirty="0" smtClean="0">
                  <a:latin typeface="Arial"/>
                  <a:cs typeface="Arial"/>
                </a:rPr>
                <a:t>N</a:t>
              </a:r>
              <a:endParaRPr lang="en-GB" sz="1600" dirty="0">
                <a:latin typeface="Arial"/>
                <a:cs typeface="Arial"/>
              </a:endParaRPr>
            </a:p>
          </p:txBody>
        </p:sp>
        <p:sp>
          <p:nvSpPr>
            <p:cNvPr id="36" name="Abgerundete rechteckige Legende 35"/>
            <p:cNvSpPr/>
            <p:nvPr/>
          </p:nvSpPr>
          <p:spPr>
            <a:xfrm>
              <a:off x="2530643" y="3808730"/>
              <a:ext cx="1429381" cy="509780"/>
            </a:xfrm>
            <a:prstGeom prst="wedgeRoundRectCallout">
              <a:avLst>
                <a:gd name="adj1" fmla="val 120624"/>
                <a:gd name="adj2" fmla="val -105614"/>
                <a:gd name="adj3" fmla="val 16667"/>
              </a:avLst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dirty="0" smtClean="0">
                  <a:latin typeface="Arial"/>
                  <a:cs typeface="Arial"/>
                </a:rPr>
                <a:t>System Controller</a:t>
              </a:r>
            </a:p>
          </p:txBody>
        </p:sp>
        <p:sp>
          <p:nvSpPr>
            <p:cNvPr id="37" name="Abgerundetes Rechteck 36"/>
            <p:cNvSpPr/>
            <p:nvPr/>
          </p:nvSpPr>
          <p:spPr>
            <a:xfrm>
              <a:off x="6527637" y="3145599"/>
              <a:ext cx="432814" cy="432814"/>
            </a:xfrm>
            <a:prstGeom prst="roundRect">
              <a:avLst/>
            </a:prstGeom>
            <a:solidFill>
              <a:srgbClr val="FFCD00"/>
            </a:solidFill>
            <a:ln w="19050" cmpd="sng">
              <a:solidFill>
                <a:srgbClr val="8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smtClean="0">
                  <a:solidFill>
                    <a:srgbClr val="000000"/>
                  </a:solidFill>
                  <a:latin typeface="Arial"/>
                  <a:cs typeface="Arial"/>
                </a:rPr>
                <a:t>N2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cxnSp>
          <p:nvCxnSpPr>
            <p:cNvPr id="38" name="Gerade Verbindung 37"/>
            <p:cNvCxnSpPr/>
            <p:nvPr/>
          </p:nvCxnSpPr>
          <p:spPr>
            <a:xfrm flipH="1" flipV="1">
              <a:off x="3843656" y="1352558"/>
              <a:ext cx="1097622" cy="322351"/>
            </a:xfrm>
            <a:prstGeom prst="line">
              <a:avLst/>
            </a:prstGeom>
            <a:ln>
              <a:solidFill>
                <a:srgbClr val="808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38"/>
            <p:cNvCxnSpPr/>
            <p:nvPr/>
          </p:nvCxnSpPr>
          <p:spPr>
            <a:xfrm flipH="1">
              <a:off x="3892550" y="2158196"/>
              <a:ext cx="1048732" cy="802323"/>
            </a:xfrm>
            <a:prstGeom prst="line">
              <a:avLst/>
            </a:prstGeom>
            <a:ln>
              <a:solidFill>
                <a:srgbClr val="808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Abgerundetes Rechteck 39"/>
            <p:cNvSpPr/>
            <p:nvPr/>
          </p:nvSpPr>
          <p:spPr>
            <a:xfrm>
              <a:off x="4986041" y="3444127"/>
              <a:ext cx="89523" cy="89523"/>
            </a:xfrm>
            <a:prstGeom prst="roundRect">
              <a:avLst/>
            </a:prstGeom>
            <a:solidFill>
              <a:srgbClr val="BE1E3C"/>
            </a:solidFill>
            <a:ln>
              <a:solidFill>
                <a:srgbClr val="357D9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600" dirty="0">
                <a:latin typeface="Arial"/>
                <a:cs typeface="Arial"/>
              </a:endParaRPr>
            </a:p>
          </p:txBody>
        </p:sp>
        <p:sp>
          <p:nvSpPr>
            <p:cNvPr id="41" name="Abgerundetes Rechteck 40"/>
            <p:cNvSpPr/>
            <p:nvPr/>
          </p:nvSpPr>
          <p:spPr>
            <a:xfrm>
              <a:off x="2148648" y="1352557"/>
              <a:ext cx="1695008" cy="1689100"/>
            </a:xfrm>
            <a:prstGeom prst="roundRect">
              <a:avLst>
                <a:gd name="adj" fmla="val 11028"/>
              </a:avLst>
            </a:prstGeom>
            <a:solidFill>
              <a:srgbClr val="FFCD00"/>
            </a:solidFill>
            <a:ln w="19050" cmpd="sng">
              <a:solidFill>
                <a:srgbClr val="808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1600" dirty="0">
                <a:latin typeface="Arial"/>
                <a:cs typeface="Arial"/>
              </a:endParaRPr>
            </a:p>
          </p:txBody>
        </p:sp>
        <p:sp>
          <p:nvSpPr>
            <p:cNvPr id="42" name="Abgerundetes Rechteck 41"/>
            <p:cNvSpPr/>
            <p:nvPr/>
          </p:nvSpPr>
          <p:spPr>
            <a:xfrm>
              <a:off x="2744888" y="1944256"/>
              <a:ext cx="502525" cy="502525"/>
            </a:xfrm>
            <a:prstGeom prst="roundRect">
              <a:avLst/>
            </a:prstGeom>
            <a:solidFill>
              <a:srgbClr val="0081B4"/>
            </a:solidFill>
            <a:ln w="19050" cmpd="sng">
              <a:solidFill>
                <a:srgbClr val="357D9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smtClean="0">
                  <a:latin typeface="Arial"/>
                  <a:cs typeface="Arial"/>
                </a:rPr>
                <a:t>R</a:t>
              </a:r>
              <a:endParaRPr lang="en-GB" sz="1600" dirty="0">
                <a:latin typeface="Arial"/>
                <a:cs typeface="Arial"/>
              </a:endParaRPr>
            </a:p>
          </p:txBody>
        </p:sp>
        <p:sp>
          <p:nvSpPr>
            <p:cNvPr id="43" name="Abgerundetes Rechteck 42"/>
            <p:cNvSpPr/>
            <p:nvPr/>
          </p:nvSpPr>
          <p:spPr>
            <a:xfrm>
              <a:off x="2244734" y="1458560"/>
              <a:ext cx="502525" cy="502525"/>
            </a:xfrm>
            <a:prstGeom prst="roundRect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36000" tIns="46800" rIns="36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dirty="0" smtClean="0">
                  <a:latin typeface="Arial"/>
                  <a:cs typeface="Arial"/>
                </a:rPr>
                <a:t>Tile</a:t>
              </a:r>
              <a:endParaRPr lang="en-GB" sz="1600" dirty="0">
                <a:latin typeface="Arial"/>
                <a:cs typeface="Arial"/>
              </a:endParaRPr>
            </a:p>
          </p:txBody>
        </p:sp>
        <p:sp>
          <p:nvSpPr>
            <p:cNvPr id="44" name="Abgerundetes Rechteck 43"/>
            <p:cNvSpPr/>
            <p:nvPr/>
          </p:nvSpPr>
          <p:spPr>
            <a:xfrm>
              <a:off x="3254652" y="2432566"/>
              <a:ext cx="502525" cy="502525"/>
            </a:xfrm>
            <a:prstGeom prst="roundRect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36000" tIns="46800" rIns="36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dirty="0" smtClean="0">
                  <a:latin typeface="Arial"/>
                  <a:cs typeface="Arial"/>
                </a:rPr>
                <a:t>Tile</a:t>
              </a:r>
              <a:endParaRPr lang="en-GB" sz="1600" dirty="0">
                <a:latin typeface="Arial"/>
                <a:cs typeface="Arial"/>
              </a:endParaRPr>
            </a:p>
          </p:txBody>
        </p:sp>
        <p:sp>
          <p:nvSpPr>
            <p:cNvPr id="45" name="Abgerundetes Rechteck 44"/>
            <p:cNvSpPr/>
            <p:nvPr/>
          </p:nvSpPr>
          <p:spPr>
            <a:xfrm>
              <a:off x="2244734" y="2432566"/>
              <a:ext cx="502525" cy="502525"/>
            </a:xfrm>
            <a:prstGeom prst="roundRect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36000" tIns="46800" rIns="36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dirty="0" smtClean="0">
                  <a:latin typeface="Arial"/>
                  <a:cs typeface="Arial"/>
                </a:rPr>
                <a:t>Tile</a:t>
              </a:r>
              <a:endParaRPr lang="en-GB" sz="1600" dirty="0">
                <a:latin typeface="Arial"/>
                <a:cs typeface="Arial"/>
              </a:endParaRPr>
            </a:p>
          </p:txBody>
        </p:sp>
        <p:cxnSp>
          <p:nvCxnSpPr>
            <p:cNvPr id="46" name="Gerade Verbindung mit Pfeil 45"/>
            <p:cNvCxnSpPr>
              <a:stCxn id="42" idx="3"/>
              <a:endCxn id="41" idx="3"/>
            </p:cNvCxnSpPr>
            <p:nvPr/>
          </p:nvCxnSpPr>
          <p:spPr>
            <a:xfrm>
              <a:off x="3247413" y="2195519"/>
              <a:ext cx="596243" cy="1588"/>
            </a:xfrm>
            <a:prstGeom prst="straightConnector1">
              <a:avLst/>
            </a:prstGeom>
            <a:ln w="19050">
              <a:solidFill>
                <a:srgbClr val="808000"/>
              </a:solidFill>
              <a:headEnd type="triangle"/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Gerade Verbindung mit Pfeil 46"/>
            <p:cNvCxnSpPr>
              <a:stCxn id="42" idx="0"/>
              <a:endCxn id="41" idx="0"/>
            </p:cNvCxnSpPr>
            <p:nvPr/>
          </p:nvCxnSpPr>
          <p:spPr>
            <a:xfrm rot="5400000" flipH="1" flipV="1">
              <a:off x="2700302" y="1648407"/>
              <a:ext cx="591699" cy="1"/>
            </a:xfrm>
            <a:prstGeom prst="straightConnector1">
              <a:avLst/>
            </a:prstGeom>
            <a:ln w="19050">
              <a:solidFill>
                <a:srgbClr val="808000"/>
              </a:solidFill>
              <a:headEnd type="triangle"/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/>
            <p:cNvCxnSpPr>
              <a:stCxn id="42" idx="2"/>
              <a:endCxn id="41" idx="2"/>
            </p:cNvCxnSpPr>
            <p:nvPr/>
          </p:nvCxnSpPr>
          <p:spPr>
            <a:xfrm rot="16200000" flipH="1">
              <a:off x="2698713" y="2744218"/>
              <a:ext cx="594876" cy="1"/>
            </a:xfrm>
            <a:prstGeom prst="straightConnector1">
              <a:avLst/>
            </a:prstGeom>
            <a:ln w="19050">
              <a:solidFill>
                <a:srgbClr val="808000"/>
              </a:solidFill>
              <a:headEnd type="triangle"/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mit Pfeil 48"/>
            <p:cNvCxnSpPr>
              <a:stCxn id="42" idx="1"/>
              <a:endCxn id="41" idx="1"/>
            </p:cNvCxnSpPr>
            <p:nvPr/>
          </p:nvCxnSpPr>
          <p:spPr>
            <a:xfrm rot="10800000" flipV="1">
              <a:off x="2148648" y="2195519"/>
              <a:ext cx="596240" cy="1588"/>
            </a:xfrm>
            <a:prstGeom prst="straightConnector1">
              <a:avLst/>
            </a:prstGeom>
            <a:ln w="19050">
              <a:solidFill>
                <a:srgbClr val="808000"/>
              </a:solidFill>
              <a:headEnd type="triangle"/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feld 46"/>
            <p:cNvSpPr txBox="1"/>
            <p:nvPr/>
          </p:nvSpPr>
          <p:spPr>
            <a:xfrm>
              <a:off x="3834937" y="2010853"/>
              <a:ext cx="348988" cy="36980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1600" dirty="0" smtClean="0">
                  <a:latin typeface="Arial"/>
                  <a:cs typeface="Arial"/>
                </a:rPr>
                <a:t>E</a:t>
              </a:r>
              <a:endParaRPr lang="en-GB" sz="1600" dirty="0">
                <a:latin typeface="Arial"/>
                <a:cs typeface="Arial"/>
              </a:endParaRPr>
            </a:p>
          </p:txBody>
        </p:sp>
        <p:sp>
          <p:nvSpPr>
            <p:cNvPr id="51" name="Abgerundetes Rechteck 50"/>
            <p:cNvSpPr/>
            <p:nvPr/>
          </p:nvSpPr>
          <p:spPr>
            <a:xfrm>
              <a:off x="3249784" y="1458560"/>
              <a:ext cx="502525" cy="502525"/>
            </a:xfrm>
            <a:prstGeom prst="roundRect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36000" tIns="46800" rIns="36000" rtlCol="0" anchor="ctr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600" dirty="0" smtClean="0">
                  <a:latin typeface="Arial"/>
                  <a:cs typeface="Arial"/>
                </a:rPr>
                <a:t>Tile</a:t>
              </a:r>
              <a:endParaRPr lang="en-GB" sz="1600" dirty="0">
                <a:latin typeface="Arial"/>
                <a:cs typeface="Arial"/>
              </a:endParaRPr>
            </a:p>
          </p:txBody>
        </p:sp>
        <p:sp>
          <p:nvSpPr>
            <p:cNvPr id="52" name="Abgerundetes Rechteck 51"/>
            <p:cNvSpPr/>
            <p:nvPr/>
          </p:nvSpPr>
          <p:spPr>
            <a:xfrm>
              <a:off x="2622321" y="1837850"/>
              <a:ext cx="245133" cy="213783"/>
            </a:xfrm>
            <a:prstGeom prst="roundRect">
              <a:avLst/>
            </a:prstGeom>
            <a:solidFill>
              <a:srgbClr val="A4DCEF"/>
            </a:solidFill>
            <a:ln>
              <a:solidFill>
                <a:srgbClr val="357D9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dirty="0" smtClean="0">
                  <a:solidFill>
                    <a:srgbClr val="000000"/>
                  </a:solidFill>
                  <a:latin typeface="Arial"/>
                  <a:cs typeface="Arial"/>
                </a:rPr>
                <a:t>NI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53" name="Abgerundetes Rechteck 52"/>
            <p:cNvSpPr/>
            <p:nvPr/>
          </p:nvSpPr>
          <p:spPr>
            <a:xfrm>
              <a:off x="3132085" y="1837850"/>
              <a:ext cx="245133" cy="213783"/>
            </a:xfrm>
            <a:prstGeom prst="roundRect">
              <a:avLst/>
            </a:prstGeom>
            <a:solidFill>
              <a:srgbClr val="A4DCEF"/>
            </a:solidFill>
            <a:ln>
              <a:solidFill>
                <a:srgbClr val="357D9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dirty="0" smtClean="0">
                  <a:solidFill>
                    <a:srgbClr val="000000"/>
                  </a:solidFill>
                  <a:latin typeface="Arial"/>
                  <a:cs typeface="Arial"/>
                </a:rPr>
                <a:t>NI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54" name="Abgerundetes Rechteck 53"/>
            <p:cNvSpPr/>
            <p:nvPr/>
          </p:nvSpPr>
          <p:spPr>
            <a:xfrm>
              <a:off x="3132085" y="2339889"/>
              <a:ext cx="245133" cy="213783"/>
            </a:xfrm>
            <a:prstGeom prst="roundRect">
              <a:avLst/>
            </a:prstGeom>
            <a:solidFill>
              <a:srgbClr val="A4DCEF"/>
            </a:solidFill>
            <a:ln>
              <a:solidFill>
                <a:srgbClr val="357D9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dirty="0" smtClean="0">
                  <a:solidFill>
                    <a:srgbClr val="000000"/>
                  </a:solidFill>
                  <a:latin typeface="Arial"/>
                  <a:cs typeface="Arial"/>
                </a:rPr>
                <a:t>NI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sp>
          <p:nvSpPr>
            <p:cNvPr id="55" name="Abgerundetes Rechteck 54"/>
            <p:cNvSpPr/>
            <p:nvPr/>
          </p:nvSpPr>
          <p:spPr>
            <a:xfrm>
              <a:off x="2622321" y="2339888"/>
              <a:ext cx="245133" cy="213783"/>
            </a:xfrm>
            <a:prstGeom prst="roundRect">
              <a:avLst/>
            </a:prstGeom>
            <a:solidFill>
              <a:srgbClr val="A4DCEF"/>
            </a:solidFill>
            <a:ln>
              <a:solidFill>
                <a:srgbClr val="357D9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>
              <a:defPPr>
                <a:defRPr lang="de-DE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400" dirty="0" smtClean="0">
                  <a:solidFill>
                    <a:srgbClr val="000000"/>
                  </a:solidFill>
                  <a:latin typeface="Arial"/>
                  <a:cs typeface="Arial"/>
                </a:rPr>
                <a:t>NI</a:t>
              </a:r>
              <a:endParaRPr lang="en-GB" sz="1400" dirty="0">
                <a:solidFill>
                  <a:srgbClr val="000000"/>
                </a:solidFill>
                <a:latin typeface="Arial"/>
                <a:cs typeface="Arial"/>
              </a:endParaRPr>
            </a:p>
          </p:txBody>
        </p:sp>
        <p:cxnSp>
          <p:nvCxnSpPr>
            <p:cNvPr id="56" name="Gerade Verbindung mit Pfeil 55"/>
            <p:cNvCxnSpPr>
              <a:stCxn id="32" idx="2"/>
              <a:endCxn id="16" idx="0"/>
            </p:cNvCxnSpPr>
            <p:nvPr/>
          </p:nvCxnSpPr>
          <p:spPr>
            <a:xfrm rot="5400000">
              <a:off x="5816915" y="1401151"/>
              <a:ext cx="299860" cy="1"/>
            </a:xfrm>
            <a:prstGeom prst="straightConnector1">
              <a:avLst/>
            </a:prstGeom>
            <a:ln w="19050">
              <a:solidFill>
                <a:srgbClr val="808000"/>
              </a:solidFill>
              <a:headEnd type="triangl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 Verbindung mit Pfeil 56"/>
            <p:cNvCxnSpPr>
              <a:stCxn id="16" idx="2"/>
              <a:endCxn id="31" idx="0"/>
            </p:cNvCxnSpPr>
            <p:nvPr/>
          </p:nvCxnSpPr>
          <p:spPr>
            <a:xfrm rot="16200000" flipH="1">
              <a:off x="5830459" y="3836940"/>
              <a:ext cx="276407" cy="3637"/>
            </a:xfrm>
            <a:prstGeom prst="straightConnector1">
              <a:avLst/>
            </a:prstGeom>
            <a:ln w="19050">
              <a:solidFill>
                <a:srgbClr val="808000"/>
              </a:solidFill>
              <a:headEnd type="triangl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 Verbindung mit Pfeil 57"/>
            <p:cNvCxnSpPr>
              <a:stCxn id="16" idx="1"/>
              <a:endCxn id="30" idx="3"/>
            </p:cNvCxnSpPr>
            <p:nvPr/>
          </p:nvCxnSpPr>
          <p:spPr>
            <a:xfrm rot="10800000">
              <a:off x="4555711" y="2625819"/>
              <a:ext cx="277659" cy="1588"/>
            </a:xfrm>
            <a:prstGeom prst="straightConnector1">
              <a:avLst/>
            </a:prstGeom>
            <a:ln w="19050">
              <a:solidFill>
                <a:srgbClr val="808000"/>
              </a:solidFill>
              <a:headEnd type="triangl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 Verbindung mit Pfeil 58"/>
            <p:cNvCxnSpPr>
              <a:stCxn id="29" idx="1"/>
              <a:endCxn id="16" idx="3"/>
            </p:cNvCxnSpPr>
            <p:nvPr/>
          </p:nvCxnSpPr>
          <p:spPr>
            <a:xfrm rot="10800000">
              <a:off x="7100320" y="2625819"/>
              <a:ext cx="273529" cy="1588"/>
            </a:xfrm>
            <a:prstGeom prst="straightConnector1">
              <a:avLst/>
            </a:prstGeom>
            <a:ln w="19050">
              <a:solidFill>
                <a:srgbClr val="808000"/>
              </a:solidFill>
              <a:headEnd type="triangl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feld 59"/>
          <p:cNvSpPr txBox="1"/>
          <p:nvPr/>
        </p:nvSpPr>
        <p:spPr>
          <a:xfrm>
            <a:off x="521551" y="4374105"/>
            <a:ext cx="8190910" cy="14957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 kern="0" dirty="0" smtClean="0">
                <a:solidFill>
                  <a:srgbClr val="000000"/>
                </a:solidFill>
                <a:latin typeface="Arial"/>
              </a:rPr>
              <a:t>Entworfen am </a:t>
            </a:r>
            <a:r>
              <a:rPr lang="de-DE" kern="0" dirty="0">
                <a:solidFill>
                  <a:srgbClr val="000000"/>
                </a:solidFill>
                <a:latin typeface="Arial"/>
              </a:rPr>
              <a:t>Institut für Datentechnik und 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Kommunikationsnetze an der TU-Braunschweig</a:t>
            </a:r>
            <a:endParaRPr kumimoji="0" lang="de-DE" b="0" i="0" u="none" strike="noStrike" kern="0" cap="none" spc="0" normalizeH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baseline="0" dirty="0" smtClean="0">
                <a:solidFill>
                  <a:srgbClr val="000000"/>
                </a:solidFill>
                <a:latin typeface="Arial"/>
              </a:rPr>
              <a:t>Initial entwickelt im 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Rahmen 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von </a:t>
            </a:r>
            <a:r>
              <a:rPr lang="de-DE" b="1" kern="0" dirty="0" smtClean="0">
                <a:solidFill>
                  <a:srgbClr val="000000"/>
                </a:solidFill>
                <a:latin typeface="Arial"/>
              </a:rPr>
              <a:t>RECOMP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, 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zur Zeit eingesetzt in </a:t>
            </a:r>
            <a:r>
              <a:rPr lang="de-DE" b="1" kern="0" dirty="0" smtClean="0">
                <a:solidFill>
                  <a:srgbClr val="000000"/>
                </a:solidFill>
                <a:latin typeface="Arial"/>
              </a:rPr>
              <a:t>ASTEROID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 und </a:t>
            </a:r>
            <a:r>
              <a:rPr lang="de-DE" b="1" kern="0" dirty="0" smtClean="0">
                <a:solidFill>
                  <a:srgbClr val="000000"/>
                </a:solidFill>
                <a:latin typeface="Arial"/>
              </a:rPr>
              <a:t>ARAMIS</a:t>
            </a:r>
            <a:endParaRPr kumimoji="0" lang="de-DE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1" name="Textfeld 60"/>
          <p:cNvSpPr txBox="1"/>
          <p:nvPr/>
        </p:nvSpPr>
        <p:spPr>
          <a:xfrm>
            <a:off x="5777149" y="1407923"/>
            <a:ext cx="3285300" cy="2382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IDAMC-Referenzdesign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dirty="0" smtClean="0">
                <a:solidFill>
                  <a:srgbClr val="000000"/>
                </a:solidFill>
                <a:latin typeface="Arial"/>
              </a:rPr>
              <a:t>2D </a:t>
            </a:r>
            <a:r>
              <a:rPr lang="de-DE" kern="0" dirty="0" err="1" smtClean="0">
                <a:solidFill>
                  <a:srgbClr val="000000"/>
                </a:solidFill>
                <a:latin typeface="Arial"/>
              </a:rPr>
              <a:t>Mesh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-Netzwerk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dirty="0" err="1" smtClean="0">
                <a:solidFill>
                  <a:srgbClr val="000000"/>
                </a:solidFill>
                <a:latin typeface="Arial"/>
              </a:rPr>
              <a:t>Wormhole-Switching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 mit </a:t>
            </a:r>
            <a:r>
              <a:rPr lang="de-DE" kern="0" dirty="0" err="1" smtClean="0">
                <a:solidFill>
                  <a:srgbClr val="000000"/>
                </a:solidFill>
                <a:latin typeface="Arial"/>
              </a:rPr>
              <a:t>Flits</a:t>
            </a:r>
            <a:endParaRPr lang="de-DE" kern="0" dirty="0" smtClean="0">
              <a:solidFill>
                <a:srgbClr val="000000"/>
              </a:solidFill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kern="0" dirty="0" err="1" smtClean="0">
                <a:solidFill>
                  <a:srgbClr val="000000"/>
                </a:solidFill>
                <a:latin typeface="Arial"/>
              </a:rPr>
              <a:t>QoS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 für Datenströme unterschiedlicher Kritikalität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de-DE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521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4" name="Rectangle 6"/>
          <p:cNvSpPr>
            <a:spLocks noChangeArrowheads="1"/>
          </p:cNvSpPr>
          <p:nvPr/>
        </p:nvSpPr>
        <p:spPr bwMode="auto">
          <a:xfrm>
            <a:off x="0" y="0"/>
            <a:ext cx="9144000" cy="1133475"/>
          </a:xfrm>
          <a:prstGeom prst="rect">
            <a:avLst/>
          </a:prstGeom>
          <a:solidFill>
            <a:schemeClr val="hlink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GB" noProof="0" dirty="0" smtClean="0">
                <a:solidFill>
                  <a:schemeClr val="bg1"/>
                </a:solidFill>
              </a:rPr>
              <a:t>Outline</a:t>
            </a:r>
            <a:endParaRPr lang="en-GB" noProof="0" dirty="0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431800" y="1538791"/>
            <a:ext cx="8370888" cy="4423860"/>
          </a:xfrm>
          <a:noFill/>
        </p:spPr>
        <p:txBody>
          <a:bodyPr/>
          <a:lstStyle/>
          <a:p>
            <a:pPr lvl="1"/>
            <a:r>
              <a:rPr lang="en-GB" sz="2000" noProof="0" dirty="0" smtClean="0">
                <a:solidFill>
                  <a:schemeClr val="bg1">
                    <a:lumMod val="50000"/>
                  </a:schemeClr>
                </a:solidFill>
              </a:rPr>
              <a:t>Motivation and Contribution</a:t>
            </a:r>
          </a:p>
          <a:p>
            <a:pPr lvl="1"/>
            <a:r>
              <a:rPr lang="en-GB" sz="2000" noProof="0" dirty="0" smtClean="0"/>
              <a:t>Background</a:t>
            </a:r>
          </a:p>
          <a:p>
            <a:pPr lvl="2"/>
            <a:r>
              <a:rPr lang="en-GB" sz="2000" noProof="0" dirty="0" err="1" smtClean="0"/>
              <a:t>SystemC</a:t>
            </a:r>
            <a:r>
              <a:rPr lang="en-GB" sz="2000" noProof="0" dirty="0" smtClean="0"/>
              <a:t>/TLM2.0</a:t>
            </a:r>
          </a:p>
          <a:p>
            <a:pPr lvl="2"/>
            <a:r>
              <a:rPr lang="en-GB" sz="2000" noProof="0" dirty="0" smtClean="0"/>
              <a:t>Adapting TLM coding styles for </a:t>
            </a:r>
            <a:r>
              <a:rPr lang="en-GB" sz="2000" noProof="0" dirty="0" err="1" smtClean="0"/>
              <a:t>NoC</a:t>
            </a:r>
            <a:endParaRPr lang="en-GB" sz="2000" noProof="0" dirty="0" smtClean="0"/>
          </a:p>
          <a:p>
            <a:pPr lvl="1"/>
            <a:r>
              <a:rPr lang="en-GB" sz="2000" noProof="0" dirty="0" smtClean="0"/>
              <a:t>Design abstraction</a:t>
            </a:r>
          </a:p>
          <a:p>
            <a:pPr lvl="2"/>
            <a:r>
              <a:rPr lang="en-GB" sz="2000" noProof="0" dirty="0" smtClean="0"/>
              <a:t>Reference </a:t>
            </a:r>
            <a:r>
              <a:rPr lang="en-GB" sz="2000" noProof="0" dirty="0" err="1" smtClean="0"/>
              <a:t>NoC</a:t>
            </a:r>
            <a:r>
              <a:rPr lang="en-GB" sz="2000" noProof="0" dirty="0" smtClean="0"/>
              <a:t>-Design	</a:t>
            </a:r>
          </a:p>
          <a:p>
            <a:pPr lvl="2"/>
            <a:r>
              <a:rPr lang="en-GB" sz="2000" noProof="0" dirty="0" smtClean="0"/>
              <a:t>Protocol and timing</a:t>
            </a:r>
          </a:p>
          <a:p>
            <a:pPr lvl="2"/>
            <a:r>
              <a:rPr lang="en-GB" sz="2000" noProof="0" dirty="0" smtClean="0"/>
              <a:t>Router model overview</a:t>
            </a:r>
          </a:p>
          <a:p>
            <a:pPr lvl="1"/>
            <a:r>
              <a:rPr lang="en-GB" sz="2000" dirty="0" smtClean="0"/>
              <a:t>Performance and accuracy evaluation</a:t>
            </a:r>
            <a:endParaRPr lang="en-GB" sz="2000" noProof="0" dirty="0" smtClean="0"/>
          </a:p>
          <a:p>
            <a:pPr lvl="1"/>
            <a:endParaRPr lang="en-GB" sz="2000" noProof="0" dirty="0" smtClean="0"/>
          </a:p>
          <a:p>
            <a:pPr lvl="1"/>
            <a:endParaRPr lang="en-GB" sz="2000" noProof="0" dirty="0" smtClean="0"/>
          </a:p>
          <a:p>
            <a:pPr lvl="1"/>
            <a:endParaRPr lang="en-GB" sz="2000" noProof="0" dirty="0" smtClean="0"/>
          </a:p>
          <a:p>
            <a:pPr lvl="1"/>
            <a:endParaRPr lang="en-GB" sz="2000" noProof="0" dirty="0" smtClean="0"/>
          </a:p>
          <a:p>
            <a:pPr lvl="1"/>
            <a:endParaRPr lang="en-GB" sz="2000" noProof="0" dirty="0" smtClean="0"/>
          </a:p>
        </p:txBody>
      </p:sp>
    </p:spTree>
    <p:extLst>
      <p:ext uri="{BB962C8B-B14F-4D97-AF65-F5344CB8AC3E}">
        <p14:creationId xmlns:p14="http://schemas.microsoft.com/office/powerpoint/2010/main" val="13002794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TLM coding styles for Network communication</a:t>
            </a:r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540" y="1178750"/>
            <a:ext cx="8550747" cy="4772661"/>
          </a:xfrm>
        </p:spPr>
        <p:txBody>
          <a:bodyPr/>
          <a:lstStyle/>
          <a:p>
            <a:r>
              <a:rPr lang="en-GB" b="1" noProof="0" dirty="0" smtClean="0"/>
              <a:t>TLM coding styles are a great to model fast and accurate bus communication:</a:t>
            </a:r>
          </a:p>
          <a:p>
            <a:endParaRPr lang="en-GB" noProof="0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noProof="0" dirty="0" smtClean="0"/>
              <a:t>Timing accuracy is based on the allocation length of the shared medium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noProof="0" dirty="0" smtClean="0"/>
              <a:t>Typically different access types (read</a:t>
            </a:r>
            <a:r>
              <a:rPr lang="en-GB" dirty="0" smtClean="0"/>
              <a:t>, </a:t>
            </a:r>
            <a:r>
              <a:rPr lang="en-GB" noProof="0" dirty="0" smtClean="0"/>
              <a:t>write, burst, …) results in different allocation periods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 smtClean="0"/>
              <a:t>Differentiation between individual transaction phases (request &amp; response) allow deeper insides into the communication behaviour</a:t>
            </a:r>
          </a:p>
          <a:p>
            <a:pPr marL="0" indent="0"/>
            <a:endParaRPr lang="en-GB" noProof="0" dirty="0" smtClean="0"/>
          </a:p>
          <a:p>
            <a:pPr marL="0" indent="0"/>
            <a:r>
              <a:rPr lang="en-GB" b="1" dirty="0" smtClean="0"/>
              <a:t>Packet based networks exhibit a different characteristics</a:t>
            </a:r>
          </a:p>
          <a:p>
            <a:pPr marL="285750" indent="-285750">
              <a:buFont typeface="Wingdings" charset="0"/>
              <a:buChar char="à"/>
            </a:pPr>
            <a:r>
              <a:rPr lang="en-GB" dirty="0" smtClean="0">
                <a:sym typeface="Wingdings"/>
              </a:rPr>
              <a:t>Low level transactions consist of fixed size blocks (frames, flits, …):</a:t>
            </a:r>
            <a:endParaRPr lang="en-GB" dirty="0"/>
          </a:p>
          <a:p>
            <a:pPr marL="285750" indent="-285750">
              <a:buFont typeface="Wingdings" charset="0"/>
              <a:buChar char="à"/>
            </a:pPr>
            <a:endParaRPr lang="en-GB" noProof="0" dirty="0" smtClean="0"/>
          </a:p>
          <a:p>
            <a:pPr marL="0" indent="0"/>
            <a:r>
              <a:rPr lang="en-GB" dirty="0"/>
              <a:t>	</a:t>
            </a:r>
            <a:r>
              <a:rPr lang="en-GB" dirty="0" smtClean="0"/>
              <a:t>	</a:t>
            </a:r>
            <a:r>
              <a:rPr lang="en-GB" b="1" dirty="0" smtClean="0"/>
              <a:t>Adjustable timing accuracy and simulation performance is 		not achieved at the single-transaction level</a:t>
            </a:r>
          </a:p>
          <a:p>
            <a:pPr marL="0" indent="0"/>
            <a:r>
              <a:rPr lang="en-GB" b="1" dirty="0"/>
              <a:t>	</a:t>
            </a:r>
            <a:r>
              <a:rPr lang="en-GB" b="1" dirty="0" smtClean="0"/>
              <a:t>	</a:t>
            </a:r>
            <a:r>
              <a:rPr lang="en-GB" b="1" dirty="0" smtClean="0">
                <a:sym typeface="Wingdings"/>
              </a:rPr>
              <a:t> coding styles have to take congestion into consideration</a:t>
            </a:r>
            <a:endParaRPr lang="en-GB" b="1" dirty="0" smtClean="0"/>
          </a:p>
        </p:txBody>
      </p:sp>
      <p:sp>
        <p:nvSpPr>
          <p:cNvPr id="4" name="Gewitterblitz 3"/>
          <p:cNvSpPr/>
          <p:nvPr/>
        </p:nvSpPr>
        <p:spPr>
          <a:xfrm>
            <a:off x="1016605" y="4734145"/>
            <a:ext cx="1035115" cy="630070"/>
          </a:xfrm>
          <a:prstGeom prst="lightningBol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924261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4" name="Rectangle 6"/>
          <p:cNvSpPr>
            <a:spLocks noChangeArrowheads="1"/>
          </p:cNvSpPr>
          <p:nvPr/>
        </p:nvSpPr>
        <p:spPr bwMode="auto">
          <a:xfrm>
            <a:off x="0" y="0"/>
            <a:ext cx="9144000" cy="1133475"/>
          </a:xfrm>
          <a:prstGeom prst="rect">
            <a:avLst/>
          </a:prstGeom>
          <a:solidFill>
            <a:schemeClr val="hlink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GB" noProof="0" smtClean="0">
                <a:solidFill>
                  <a:schemeClr val="bg1"/>
                </a:solidFill>
              </a:rPr>
              <a:t>Gliederung</a:t>
            </a:r>
            <a:endParaRPr lang="en-GB" noProof="0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431800" y="1538791"/>
            <a:ext cx="8370888" cy="4423860"/>
          </a:xfrm>
          <a:noFill/>
        </p:spPr>
        <p:txBody>
          <a:bodyPr/>
          <a:lstStyle/>
          <a:p>
            <a:pPr lvl="1"/>
            <a:r>
              <a:rPr lang="en-GB" sz="2000" noProof="0" dirty="0" err="1" smtClean="0">
                <a:solidFill>
                  <a:schemeClr val="bg1">
                    <a:lumMod val="65000"/>
                  </a:schemeClr>
                </a:solidFill>
              </a:rPr>
              <a:t>Grundlagen</a:t>
            </a:r>
            <a:endParaRPr lang="en-GB" sz="2000" noProof="0" dirty="0" smtClean="0">
              <a:solidFill>
                <a:schemeClr val="bg1">
                  <a:lumMod val="65000"/>
                </a:schemeClr>
              </a:solidFill>
            </a:endParaRPr>
          </a:p>
          <a:p>
            <a:pPr lvl="2"/>
            <a:r>
              <a:rPr lang="en-GB" sz="2000" noProof="0" dirty="0" err="1" smtClean="0">
                <a:solidFill>
                  <a:schemeClr val="bg1">
                    <a:lumMod val="65000"/>
                  </a:schemeClr>
                </a:solidFill>
              </a:rPr>
              <a:t>SystemC</a:t>
            </a:r>
            <a:r>
              <a:rPr lang="en-GB" sz="2000" noProof="0" dirty="0" smtClean="0">
                <a:solidFill>
                  <a:schemeClr val="bg1">
                    <a:lumMod val="65000"/>
                  </a:schemeClr>
                </a:solidFill>
              </a:rPr>
              <a:t>/TLM2.0</a:t>
            </a:r>
          </a:p>
          <a:p>
            <a:pPr lvl="2"/>
            <a:r>
              <a:rPr lang="en-GB" sz="2000" noProof="0" dirty="0" err="1" smtClean="0">
                <a:solidFill>
                  <a:schemeClr val="bg1">
                    <a:lumMod val="65000"/>
                  </a:schemeClr>
                </a:solidFill>
              </a:rPr>
              <a:t>SoCRocket</a:t>
            </a:r>
            <a:r>
              <a:rPr lang="en-GB" sz="2000" noProof="0" dirty="0" smtClean="0">
                <a:solidFill>
                  <a:schemeClr val="bg1">
                    <a:lumMod val="65000"/>
                  </a:schemeClr>
                </a:solidFill>
              </a:rPr>
              <a:t>-Framework</a:t>
            </a:r>
          </a:p>
          <a:p>
            <a:pPr lvl="1"/>
            <a:r>
              <a:rPr lang="en-GB" sz="2000" noProof="0" dirty="0" err="1" smtClean="0"/>
              <a:t>Abstraktionsprozess</a:t>
            </a:r>
            <a:endParaRPr lang="en-GB" sz="2000" noProof="0" dirty="0" smtClean="0"/>
          </a:p>
          <a:p>
            <a:pPr lvl="2"/>
            <a:r>
              <a:rPr lang="en-GB" sz="2000" noProof="0" dirty="0" err="1" smtClean="0"/>
              <a:t>Referenz</a:t>
            </a:r>
            <a:r>
              <a:rPr lang="en-GB" sz="2000" noProof="0" dirty="0" smtClean="0"/>
              <a:t> </a:t>
            </a:r>
            <a:r>
              <a:rPr lang="en-GB" sz="2000" noProof="0" dirty="0" err="1" smtClean="0"/>
              <a:t>NoC</a:t>
            </a:r>
            <a:r>
              <a:rPr lang="en-GB" sz="2000" noProof="0" dirty="0" smtClean="0"/>
              <a:t>-Design	</a:t>
            </a:r>
          </a:p>
          <a:p>
            <a:pPr lvl="2"/>
            <a:r>
              <a:rPr lang="en-GB" sz="2000" dirty="0" smtClean="0"/>
              <a:t>Protocol and timing </a:t>
            </a:r>
            <a:r>
              <a:rPr lang="en-GB" sz="2000" dirty="0" err="1" smtClean="0"/>
              <a:t>modeling</a:t>
            </a:r>
            <a:endParaRPr lang="en-GB" sz="2000" dirty="0" smtClean="0"/>
          </a:p>
          <a:p>
            <a:pPr lvl="2"/>
            <a:r>
              <a:rPr lang="en-GB" sz="2000" noProof="0" dirty="0" smtClean="0"/>
              <a:t>Model overview</a:t>
            </a:r>
          </a:p>
          <a:p>
            <a:pPr lvl="1"/>
            <a:r>
              <a:rPr lang="en-GB" sz="2000" noProof="0" dirty="0" smtClean="0">
                <a:solidFill>
                  <a:schemeClr val="bg1">
                    <a:lumMod val="65000"/>
                  </a:schemeClr>
                </a:solidFill>
              </a:rPr>
              <a:t>Simulation und </a:t>
            </a:r>
            <a:r>
              <a:rPr lang="en-GB" sz="2000" noProof="0" dirty="0" err="1" smtClean="0">
                <a:solidFill>
                  <a:schemeClr val="bg1">
                    <a:lumMod val="65000"/>
                  </a:schemeClr>
                </a:solidFill>
              </a:rPr>
              <a:t>Modellvergleich</a:t>
            </a:r>
            <a:endParaRPr lang="en-GB" sz="2000" noProof="0" dirty="0" smtClean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endParaRPr lang="en-GB" sz="2000" noProof="0" dirty="0" smtClean="0"/>
          </a:p>
          <a:p>
            <a:pPr lvl="1"/>
            <a:endParaRPr lang="en-GB" sz="2000" noProof="0" dirty="0" smtClean="0"/>
          </a:p>
          <a:p>
            <a:pPr lvl="1"/>
            <a:endParaRPr lang="en-GB" sz="2000" noProof="0" dirty="0" smtClean="0"/>
          </a:p>
          <a:p>
            <a:pPr lvl="1"/>
            <a:endParaRPr lang="en-GB" sz="2000" noProof="0" dirty="0" smtClean="0"/>
          </a:p>
          <a:p>
            <a:pPr lvl="1"/>
            <a:endParaRPr lang="en-GB" sz="2000" noProof="0" dirty="0" smtClean="0"/>
          </a:p>
        </p:txBody>
      </p:sp>
    </p:spTree>
    <p:extLst>
      <p:ext uri="{BB962C8B-B14F-4D97-AF65-F5344CB8AC3E}">
        <p14:creationId xmlns:p14="http://schemas.microsoft.com/office/powerpoint/2010/main" val="26422206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Protocol abstraction</a:t>
            </a:r>
            <a:endParaRPr lang="en-GB" noProof="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518" y="3142294"/>
            <a:ext cx="4362972" cy="2856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406"/>
          <a:stretch/>
        </p:blipFill>
        <p:spPr bwMode="auto">
          <a:xfrm>
            <a:off x="431540" y="1313765"/>
            <a:ext cx="3105345" cy="157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448484" y="993677"/>
            <a:ext cx="2773365" cy="32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kern="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Flit organisation (HEAD)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671900" y="1335134"/>
            <a:ext cx="5135394" cy="17974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1600" kern="0" dirty="0" smtClean="0">
                <a:solidFill>
                  <a:srgbClr val="000000"/>
                </a:solidFill>
                <a:latin typeface="Arial"/>
              </a:rPr>
              <a:t>Subdivision of flits into four </a:t>
            </a:r>
            <a:r>
              <a:rPr lang="en-GB" sz="1600" kern="0" dirty="0" err="1" smtClean="0">
                <a:solidFill>
                  <a:srgbClr val="000000"/>
                </a:solidFill>
                <a:latin typeface="Arial"/>
              </a:rPr>
              <a:t>phits</a:t>
            </a:r>
            <a:endParaRPr lang="en-GB" sz="1600" kern="0" dirty="0" smtClean="0">
              <a:solidFill>
                <a:srgbClr val="000000"/>
              </a:solidFill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1600" kern="0" dirty="0" smtClean="0">
                <a:solidFill>
                  <a:srgbClr val="000000"/>
                </a:solidFill>
                <a:latin typeface="Arial"/>
              </a:rPr>
              <a:t>Uninterrupted transmission in four clock cycles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Concurrent arbitration while receiving</a:t>
            </a:r>
            <a:r>
              <a:rPr kumimoji="0" lang="en-GB" sz="1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(pipelined)</a:t>
            </a: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1600" kern="0" dirty="0" smtClean="0">
                <a:solidFill>
                  <a:srgbClr val="000000"/>
                </a:solidFill>
                <a:latin typeface="Arial"/>
              </a:rPr>
              <a:t>Zero wait state forwarding</a:t>
            </a:r>
            <a:endParaRPr kumimoji="0" lang="en-GB" sz="1600" b="0" i="0" u="none" strike="noStrike" kern="0" cap="none" spc="0" normalizeH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251520" y="3789040"/>
            <a:ext cx="4725525" cy="1748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1600" kern="0" dirty="0" smtClean="0">
                <a:solidFill>
                  <a:srgbClr val="000000"/>
                </a:solidFill>
                <a:latin typeface="Arial"/>
              </a:rPr>
              <a:t>Transport object holding complete flit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1600" kern="0" dirty="0" smtClean="0">
                <a:solidFill>
                  <a:srgbClr val="000000"/>
                </a:solidFill>
                <a:latin typeface="Arial"/>
              </a:rPr>
              <a:t>Transmission via function call with object reverence and delay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1600" kern="0" dirty="0" smtClean="0">
                <a:solidFill>
                  <a:srgbClr val="000000"/>
                </a:solidFill>
                <a:latin typeface="Arial"/>
              </a:rPr>
              <a:t>Forwarding after the delay passed</a:t>
            </a:r>
            <a:endParaRPr kumimoji="0" lang="en-GB" sz="1600" b="0" i="0" u="none" strike="noStrike" kern="0" cap="none" spc="0" normalizeH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51520" y="3346185"/>
            <a:ext cx="2880320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600" b="1" i="0" u="none" strike="noStrike" kern="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Abstraction:</a:t>
            </a:r>
          </a:p>
        </p:txBody>
      </p:sp>
    </p:spTree>
    <p:extLst>
      <p:ext uri="{BB962C8B-B14F-4D97-AF65-F5344CB8AC3E}">
        <p14:creationId xmlns:p14="http://schemas.microsoft.com/office/powerpoint/2010/main" val="436849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Timing model – reducing synchronization effort</a:t>
            </a:r>
            <a:endParaRPr lang="en-GB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426919" y="4035434"/>
            <a:ext cx="8375551" cy="10587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Delay implementation</a:t>
            </a:r>
            <a:r>
              <a:rPr kumimoji="0" lang="en-GB" sz="1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via flit invalidation </a:t>
            </a:r>
            <a:r>
              <a:rPr lang="en-GB" sz="1600" kern="0" dirty="0" smtClean="0">
                <a:solidFill>
                  <a:srgbClr val="000000"/>
                </a:solidFill>
                <a:latin typeface="Arial"/>
              </a:rPr>
              <a:t>in the input buffer</a:t>
            </a: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1600" kern="0" dirty="0" smtClean="0">
                <a:solidFill>
                  <a:srgbClr val="000000"/>
                </a:solidFill>
                <a:latin typeface="Arial"/>
              </a:rPr>
              <a:t>Implicit synchronization between routers through the input buffers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1600" kern="0" noProof="0" dirty="0" smtClean="0">
                <a:solidFill>
                  <a:srgbClr val="000000"/>
                </a:solidFill>
                <a:latin typeface="Arial"/>
              </a:rPr>
              <a:t>Arbitration (scheduling/</a:t>
            </a:r>
            <a:r>
              <a:rPr lang="en-GB" sz="1600" kern="0" noProof="0" dirty="0" err="1" smtClean="0">
                <a:solidFill>
                  <a:srgbClr val="000000"/>
                </a:solidFill>
                <a:latin typeface="Arial"/>
              </a:rPr>
              <a:t>QoS</a:t>
            </a:r>
            <a:r>
              <a:rPr lang="en-GB" sz="1600" kern="0" noProof="0" dirty="0" smtClean="0">
                <a:solidFill>
                  <a:srgbClr val="000000"/>
                </a:solidFill>
                <a:latin typeface="Arial"/>
              </a:rPr>
              <a:t>) without additional delay by a </a:t>
            </a:r>
            <a:r>
              <a:rPr lang="en-GB" sz="1600" b="1" kern="0" noProof="0" dirty="0" smtClean="0">
                <a:solidFill>
                  <a:srgbClr val="000000"/>
                </a:solidFill>
                <a:latin typeface="Arial"/>
              </a:rPr>
              <a:t>single thread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8770"/>
            <a:ext cx="8999870" cy="266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20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605" y="1043735"/>
            <a:ext cx="7380820" cy="4768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431743" y="110892"/>
            <a:ext cx="8375551" cy="708554"/>
          </a:xfrm>
        </p:spPr>
        <p:txBody>
          <a:bodyPr/>
          <a:lstStyle/>
          <a:p>
            <a:r>
              <a:rPr lang="en-GB" noProof="0" dirty="0" smtClean="0"/>
              <a:t>RTL router model</a:t>
            </a:r>
            <a:endParaRPr lang="en-GB" noProof="0" dirty="0"/>
          </a:p>
        </p:txBody>
      </p:sp>
      <p:sp>
        <p:nvSpPr>
          <p:cNvPr id="4" name="Textfeld 3"/>
          <p:cNvSpPr txBox="1"/>
          <p:nvPr/>
        </p:nvSpPr>
        <p:spPr>
          <a:xfrm>
            <a:off x="8402249" y="5679250"/>
            <a:ext cx="490231" cy="32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[RR]</a:t>
            </a:r>
          </a:p>
        </p:txBody>
      </p:sp>
    </p:spTree>
    <p:extLst>
      <p:ext uri="{BB962C8B-B14F-4D97-AF65-F5344CB8AC3E}">
        <p14:creationId xmlns:p14="http://schemas.microsoft.com/office/powerpoint/2010/main" val="374419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4" name="Rectangle 6"/>
          <p:cNvSpPr>
            <a:spLocks noChangeArrowheads="1"/>
          </p:cNvSpPr>
          <p:nvPr/>
        </p:nvSpPr>
        <p:spPr bwMode="auto">
          <a:xfrm>
            <a:off x="0" y="0"/>
            <a:ext cx="9144000" cy="1133475"/>
          </a:xfrm>
          <a:prstGeom prst="rect">
            <a:avLst/>
          </a:prstGeom>
          <a:solidFill>
            <a:schemeClr val="hlink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GB" noProof="0" smtClean="0">
                <a:solidFill>
                  <a:schemeClr val="bg1"/>
                </a:solidFill>
              </a:rPr>
              <a:t>Gliederung</a:t>
            </a:r>
            <a:endParaRPr lang="en-GB" noProof="0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431800" y="1538791"/>
            <a:ext cx="8370888" cy="4423860"/>
          </a:xfrm>
          <a:noFill/>
        </p:spPr>
        <p:txBody>
          <a:bodyPr/>
          <a:lstStyle/>
          <a:p>
            <a:pPr lvl="1"/>
            <a:r>
              <a:rPr lang="en-GB" sz="2000" noProof="0" smtClean="0">
                <a:solidFill>
                  <a:schemeClr val="bg1">
                    <a:lumMod val="65000"/>
                  </a:schemeClr>
                </a:solidFill>
              </a:rPr>
              <a:t>Grundlagen</a:t>
            </a:r>
          </a:p>
          <a:p>
            <a:pPr lvl="2"/>
            <a:r>
              <a:rPr lang="en-GB" sz="2000" noProof="0" smtClean="0">
                <a:solidFill>
                  <a:schemeClr val="bg1">
                    <a:lumMod val="65000"/>
                  </a:schemeClr>
                </a:solidFill>
              </a:rPr>
              <a:t>SystemC/TLM2.0</a:t>
            </a:r>
          </a:p>
          <a:p>
            <a:pPr lvl="2"/>
            <a:r>
              <a:rPr lang="en-GB" sz="2000" noProof="0" smtClean="0">
                <a:solidFill>
                  <a:schemeClr val="bg1">
                    <a:lumMod val="65000"/>
                  </a:schemeClr>
                </a:solidFill>
              </a:rPr>
              <a:t>SoCRocket-Framework</a:t>
            </a:r>
          </a:p>
          <a:p>
            <a:pPr lvl="1"/>
            <a:r>
              <a:rPr lang="en-GB" sz="2000" noProof="0" smtClean="0">
                <a:solidFill>
                  <a:schemeClr val="bg1">
                    <a:lumMod val="65000"/>
                  </a:schemeClr>
                </a:solidFill>
              </a:rPr>
              <a:t>Abstraktionsprozess</a:t>
            </a:r>
          </a:p>
          <a:p>
            <a:pPr lvl="2"/>
            <a:r>
              <a:rPr lang="en-GB" sz="2000" noProof="0" smtClean="0">
                <a:solidFill>
                  <a:schemeClr val="bg1">
                    <a:lumMod val="65000"/>
                  </a:schemeClr>
                </a:solidFill>
              </a:rPr>
              <a:t>Referenz NoC-Design	</a:t>
            </a:r>
          </a:p>
          <a:p>
            <a:pPr lvl="2"/>
            <a:r>
              <a:rPr lang="en-GB" sz="2000" noProof="0" smtClean="0">
                <a:solidFill>
                  <a:schemeClr val="bg1">
                    <a:lumMod val="65000"/>
                  </a:schemeClr>
                </a:solidFill>
              </a:rPr>
              <a:t>Protokollabstraktion und Timing-Modellierung</a:t>
            </a:r>
          </a:p>
          <a:p>
            <a:pPr lvl="2"/>
            <a:r>
              <a:rPr lang="en-GB" sz="2000" noProof="0" smtClean="0">
                <a:solidFill>
                  <a:schemeClr val="bg1">
                    <a:lumMod val="65000"/>
                  </a:schemeClr>
                </a:solidFill>
              </a:rPr>
              <a:t>Transaktorschnittstelle für Mixed-Language-Simulation</a:t>
            </a:r>
          </a:p>
          <a:p>
            <a:pPr lvl="1"/>
            <a:r>
              <a:rPr lang="en-GB" sz="2000" noProof="0" smtClean="0"/>
              <a:t>Simulation und Modellvergleich</a:t>
            </a:r>
          </a:p>
          <a:p>
            <a:pPr lvl="1"/>
            <a:endParaRPr lang="en-GB" sz="2000" noProof="0" smtClean="0"/>
          </a:p>
          <a:p>
            <a:pPr lvl="1"/>
            <a:endParaRPr lang="en-GB" sz="2000" noProof="0" smtClean="0"/>
          </a:p>
          <a:p>
            <a:pPr lvl="1"/>
            <a:endParaRPr lang="en-GB" sz="2000" noProof="0" smtClean="0"/>
          </a:p>
          <a:p>
            <a:pPr lvl="1"/>
            <a:endParaRPr lang="en-GB" sz="2000" noProof="0" smtClean="0"/>
          </a:p>
          <a:p>
            <a:pPr lvl="1"/>
            <a:endParaRPr lang="en-GB" sz="2000" noProof="0" smtClean="0"/>
          </a:p>
        </p:txBody>
      </p:sp>
    </p:spTree>
    <p:extLst>
      <p:ext uri="{BB962C8B-B14F-4D97-AF65-F5344CB8AC3E}">
        <p14:creationId xmlns:p14="http://schemas.microsoft.com/office/powerpoint/2010/main" val="25653838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smtClean="0"/>
              <a:t>Fazit &amp; Ausblick</a:t>
            </a:r>
            <a:endParaRPr lang="en-GB" noProof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743" y="1268760"/>
            <a:ext cx="8375551" cy="4321546"/>
          </a:xfrm>
        </p:spPr>
        <p:txBody>
          <a:bodyPr/>
          <a:lstStyle/>
          <a:p>
            <a:pPr marL="0" indent="0"/>
            <a:r>
              <a:rPr lang="en-GB" b="1" noProof="0" dirty="0" err="1" smtClean="0"/>
              <a:t>Fazit</a:t>
            </a:r>
            <a:r>
              <a:rPr lang="en-GB" b="1" noProof="0" dirty="0" smtClean="0"/>
              <a:t>:</a:t>
            </a:r>
          </a:p>
          <a:p>
            <a:pPr marL="0" indent="0"/>
            <a:endParaRPr lang="en-GB" sz="1050" noProof="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GB" noProof="0" dirty="0" smtClean="0"/>
              <a:t>TLM </a:t>
            </a:r>
            <a:r>
              <a:rPr lang="en-GB" noProof="0" dirty="0" err="1" smtClean="0"/>
              <a:t>NoC</a:t>
            </a:r>
            <a:r>
              <a:rPr lang="en-GB" noProof="0" dirty="0" smtClean="0"/>
              <a:t>-Design </a:t>
            </a:r>
            <a:r>
              <a:rPr lang="en-GB" noProof="0" dirty="0" err="1" smtClean="0"/>
              <a:t>bietet</a:t>
            </a:r>
            <a:r>
              <a:rPr lang="en-GB" noProof="0" dirty="0" smtClean="0"/>
              <a:t> </a:t>
            </a:r>
            <a:r>
              <a:rPr lang="en-GB" noProof="0" dirty="0" err="1" smtClean="0"/>
              <a:t>einen</a:t>
            </a:r>
            <a:r>
              <a:rPr lang="en-GB" noProof="0" dirty="0" smtClean="0"/>
              <a:t> </a:t>
            </a:r>
            <a:r>
              <a:rPr lang="en-GB" noProof="0" dirty="0" err="1" smtClean="0"/>
              <a:t>flexiblen</a:t>
            </a:r>
            <a:r>
              <a:rPr lang="en-GB" noProof="0" dirty="0" smtClean="0"/>
              <a:t> </a:t>
            </a:r>
            <a:r>
              <a:rPr lang="en-GB" noProof="0" dirty="0" err="1" smtClean="0"/>
              <a:t>Rahmen</a:t>
            </a:r>
            <a:r>
              <a:rPr lang="en-GB" noProof="0" dirty="0" smtClean="0"/>
              <a:t> um den Grad der Integration </a:t>
            </a:r>
            <a:r>
              <a:rPr lang="en-GB" noProof="0" dirty="0" err="1" smtClean="0"/>
              <a:t>mit</a:t>
            </a:r>
            <a:r>
              <a:rPr lang="en-GB" noProof="0" dirty="0" smtClean="0"/>
              <a:t> </a:t>
            </a:r>
            <a:r>
              <a:rPr lang="en-GB" noProof="0" dirty="0" err="1" smtClean="0"/>
              <a:t>SoCRocket</a:t>
            </a:r>
            <a:r>
              <a:rPr lang="en-GB" noProof="0" dirty="0" smtClean="0"/>
              <a:t> </a:t>
            </a:r>
            <a:r>
              <a:rPr lang="en-GB" noProof="0" dirty="0" err="1" smtClean="0"/>
              <a:t>zu</a:t>
            </a:r>
            <a:r>
              <a:rPr lang="en-GB" noProof="0" dirty="0" smtClean="0"/>
              <a:t> </a:t>
            </a:r>
            <a:r>
              <a:rPr lang="en-GB" noProof="0" dirty="0" err="1" smtClean="0"/>
              <a:t>steigern</a:t>
            </a:r>
            <a:endParaRPr lang="en-GB" noProof="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GB" noProof="0" dirty="0" smtClean="0"/>
              <a:t>AT-Modell </a:t>
            </a:r>
            <a:r>
              <a:rPr lang="en-GB" noProof="0" dirty="0" err="1" smtClean="0"/>
              <a:t>erreicht</a:t>
            </a:r>
            <a:r>
              <a:rPr lang="en-GB" noProof="0" dirty="0" smtClean="0"/>
              <a:t> </a:t>
            </a:r>
            <a:r>
              <a:rPr lang="en-GB" noProof="0" dirty="0" err="1" smtClean="0"/>
              <a:t>hohe</a:t>
            </a:r>
            <a:r>
              <a:rPr lang="en-GB" noProof="0" dirty="0" smtClean="0"/>
              <a:t> </a:t>
            </a:r>
            <a:r>
              <a:rPr lang="en-GB" noProof="0" dirty="0" err="1" smtClean="0"/>
              <a:t>zeitliche</a:t>
            </a:r>
            <a:r>
              <a:rPr lang="en-GB" noProof="0" dirty="0" smtClean="0"/>
              <a:t> </a:t>
            </a:r>
            <a:r>
              <a:rPr lang="en-GB" noProof="0" dirty="0" err="1" smtClean="0"/>
              <a:t>Genauigkeit</a:t>
            </a:r>
            <a:endParaRPr lang="en-GB" noProof="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GB" noProof="0" dirty="0" smtClean="0"/>
              <a:t>LT-Modell </a:t>
            </a:r>
            <a:r>
              <a:rPr lang="en-GB" noProof="0" dirty="0" err="1" smtClean="0"/>
              <a:t>bietet</a:t>
            </a:r>
            <a:r>
              <a:rPr lang="en-GB" noProof="0" dirty="0" smtClean="0"/>
              <a:t> </a:t>
            </a:r>
            <a:r>
              <a:rPr lang="en-GB" noProof="0" dirty="0" err="1" smtClean="0"/>
              <a:t>hohe</a:t>
            </a:r>
            <a:r>
              <a:rPr lang="en-GB" noProof="0" dirty="0" smtClean="0"/>
              <a:t> </a:t>
            </a:r>
            <a:r>
              <a:rPr lang="en-GB" noProof="0" dirty="0" err="1" smtClean="0"/>
              <a:t>Simulationsleistung</a:t>
            </a:r>
            <a:endParaRPr lang="en-GB" noProof="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GB" noProof="0" dirty="0" err="1" smtClean="0"/>
              <a:t>Transaktorentwurf</a:t>
            </a:r>
            <a:r>
              <a:rPr lang="en-GB" noProof="0" dirty="0" smtClean="0"/>
              <a:t> </a:t>
            </a:r>
            <a:r>
              <a:rPr lang="en-GB" noProof="0" dirty="0" err="1" smtClean="0"/>
              <a:t>aufwendig</a:t>
            </a:r>
            <a:r>
              <a:rPr lang="en-GB" noProof="0" dirty="0" smtClean="0"/>
              <a:t> und </a:t>
            </a:r>
            <a:r>
              <a:rPr lang="en-GB" noProof="0" dirty="0" err="1" smtClean="0"/>
              <a:t>fehleranfällig</a:t>
            </a:r>
            <a:r>
              <a:rPr lang="en-GB" noProof="0" dirty="0" smtClean="0"/>
              <a:t>, </a:t>
            </a:r>
            <a:r>
              <a:rPr lang="en-GB" noProof="0" dirty="0" err="1" smtClean="0"/>
              <a:t>für</a:t>
            </a:r>
            <a:r>
              <a:rPr lang="en-GB" noProof="0" dirty="0" smtClean="0"/>
              <a:t> die </a:t>
            </a:r>
            <a:r>
              <a:rPr lang="en-GB" noProof="0" dirty="0" err="1" smtClean="0"/>
              <a:t>Verifikation</a:t>
            </a:r>
            <a:r>
              <a:rPr lang="en-GB" noProof="0" dirty="0" smtClean="0"/>
              <a:t> </a:t>
            </a:r>
            <a:r>
              <a:rPr lang="en-GB" noProof="0" dirty="0" err="1" smtClean="0"/>
              <a:t>nur</a:t>
            </a:r>
            <a:r>
              <a:rPr lang="en-GB" noProof="0" dirty="0" smtClean="0"/>
              <a:t> </a:t>
            </a:r>
            <a:r>
              <a:rPr lang="en-GB" noProof="0" dirty="0" err="1" smtClean="0"/>
              <a:t>bedingt</a:t>
            </a:r>
            <a:r>
              <a:rPr lang="en-GB" noProof="0" dirty="0" smtClean="0"/>
              <a:t> </a:t>
            </a:r>
            <a:r>
              <a:rPr lang="en-GB" noProof="0" dirty="0" err="1" smtClean="0"/>
              <a:t>geeignet</a:t>
            </a:r>
            <a:endParaRPr lang="en-GB" noProof="0" dirty="0" smtClean="0"/>
          </a:p>
          <a:p>
            <a:pPr>
              <a:buFont typeface="Arial" panose="020B0604020202020204" pitchFamily="34" charset="0"/>
              <a:buChar char="•"/>
            </a:pPr>
            <a:endParaRPr lang="en-GB" noProof="0" dirty="0" smtClean="0"/>
          </a:p>
          <a:p>
            <a:pPr marL="0" indent="0"/>
            <a:r>
              <a:rPr lang="en-GB" sz="2000" b="1" noProof="0" dirty="0" err="1" smtClean="0"/>
              <a:t>Ausblick</a:t>
            </a:r>
            <a:r>
              <a:rPr lang="en-GB" sz="2000" b="1" noProof="0" dirty="0" smtClean="0"/>
              <a:t>:</a:t>
            </a:r>
          </a:p>
          <a:p>
            <a:pPr marL="0" indent="0"/>
            <a:endParaRPr lang="en-GB" sz="1000" b="1" noProof="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 err="1" smtClean="0"/>
              <a:t>vollständige</a:t>
            </a:r>
            <a:r>
              <a:rPr lang="en-GB" noProof="0" dirty="0" smtClean="0"/>
              <a:t> Integration in das </a:t>
            </a:r>
            <a:r>
              <a:rPr lang="en-GB" noProof="0" dirty="0" err="1" smtClean="0"/>
              <a:t>SoCRocket</a:t>
            </a:r>
            <a:r>
              <a:rPr lang="en-GB" noProof="0" dirty="0" smtClean="0"/>
              <a:t>-Framework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 err="1" smtClean="0"/>
              <a:t>Implementierung</a:t>
            </a:r>
            <a:r>
              <a:rPr lang="en-GB" noProof="0" dirty="0" smtClean="0"/>
              <a:t> und </a:t>
            </a:r>
            <a:r>
              <a:rPr lang="en-GB" noProof="0" dirty="0" err="1" smtClean="0"/>
              <a:t>Erprobung</a:t>
            </a:r>
            <a:r>
              <a:rPr lang="en-GB" noProof="0" dirty="0" smtClean="0"/>
              <a:t> </a:t>
            </a:r>
            <a:r>
              <a:rPr lang="en-GB" noProof="0" dirty="0" err="1" smtClean="0"/>
              <a:t>neuer</a:t>
            </a:r>
            <a:r>
              <a:rPr lang="en-GB" noProof="0" dirty="0" smtClean="0"/>
              <a:t> Scheduling- und </a:t>
            </a:r>
            <a:r>
              <a:rPr lang="en-GB" noProof="0" dirty="0" err="1" smtClean="0"/>
              <a:t>QoS-Verfahren</a:t>
            </a:r>
            <a:endParaRPr lang="en-GB" noProof="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 err="1" smtClean="0"/>
              <a:t>Weiterentwicklung</a:t>
            </a:r>
            <a:r>
              <a:rPr lang="en-GB" noProof="0" dirty="0" smtClean="0"/>
              <a:t> </a:t>
            </a:r>
            <a:r>
              <a:rPr lang="en-GB" noProof="0" dirty="0" err="1" smtClean="0"/>
              <a:t>hinsichtlich</a:t>
            </a:r>
            <a:r>
              <a:rPr lang="en-GB" noProof="0" dirty="0" smtClean="0"/>
              <a:t> </a:t>
            </a:r>
            <a:r>
              <a:rPr lang="en-GB" noProof="0" dirty="0" err="1" smtClean="0"/>
              <a:t>alternativer</a:t>
            </a:r>
            <a:r>
              <a:rPr lang="en-GB" noProof="0" dirty="0" smtClean="0"/>
              <a:t> </a:t>
            </a:r>
            <a:r>
              <a:rPr lang="en-GB" noProof="0" dirty="0" err="1" smtClean="0"/>
              <a:t>Topologien</a:t>
            </a:r>
            <a:endParaRPr lang="en-GB" noProof="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noProof="0" dirty="0" smtClean="0"/>
          </a:p>
          <a:p>
            <a:pPr marL="0" indent="0"/>
            <a:endParaRPr lang="en-GB" noProof="0" dirty="0" smtClean="0"/>
          </a:p>
          <a:p>
            <a:pPr marL="0" indent="0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64106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6" name="Rechteck 5"/>
          <p:cNvSpPr/>
          <p:nvPr/>
        </p:nvSpPr>
        <p:spPr>
          <a:xfrm>
            <a:off x="791579" y="1133745"/>
            <a:ext cx="8145905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smtClean="0"/>
              <a:t>[IT]</a:t>
            </a:r>
            <a:r>
              <a:rPr lang="de-DE" sz="1200" i="1" dirty="0" smtClean="0"/>
              <a:t>   </a:t>
            </a:r>
            <a:r>
              <a:rPr lang="de-DE" sz="1200" i="1" dirty="0"/>
              <a:t> </a:t>
            </a:r>
            <a:r>
              <a:rPr lang="de-DE" sz="1200" b="1" i="1" u="sng" dirty="0" smtClean="0">
                <a:hlinkClick r:id="rId3"/>
              </a:rPr>
              <a:t>ITRS</a:t>
            </a:r>
            <a:endParaRPr lang="de-DE" sz="1200" b="1" i="1" u="sng" dirty="0" smtClean="0"/>
          </a:p>
          <a:p>
            <a:r>
              <a:rPr lang="de-DE" sz="1200" dirty="0"/>
              <a:t>[SY] </a:t>
            </a:r>
            <a:r>
              <a:rPr lang="de-DE" sz="1200" dirty="0" smtClean="0"/>
              <a:t>  </a:t>
            </a:r>
            <a:r>
              <a:rPr lang="de-DE" sz="1200" dirty="0" smtClean="0">
                <a:hlinkClick r:id="rId4"/>
              </a:rPr>
              <a:t>http</a:t>
            </a:r>
            <a:r>
              <a:rPr lang="de-DE" sz="1200" dirty="0">
                <a:hlinkClick r:id="rId4"/>
              </a:rPr>
              <a:t>://www.accellera.org/home</a:t>
            </a:r>
            <a:r>
              <a:rPr lang="de-DE" sz="1200" dirty="0" smtClean="0">
                <a:hlinkClick r:id="rId4"/>
              </a:rPr>
              <a:t>/</a:t>
            </a:r>
            <a:endParaRPr lang="de-DE" sz="1200" dirty="0" smtClean="0"/>
          </a:p>
          <a:p>
            <a:r>
              <a:rPr lang="de-DE" sz="1200" dirty="0" smtClean="0"/>
              <a:t>[YD]   </a:t>
            </a:r>
            <a:r>
              <a:rPr lang="de-DE" sz="1200" dirty="0" err="1" smtClean="0"/>
              <a:t>Kesel</a:t>
            </a:r>
            <a:r>
              <a:rPr lang="de-DE" sz="1200" dirty="0" smtClean="0"/>
              <a:t>, F: Modellierung von digitalen Systemen in </a:t>
            </a:r>
            <a:r>
              <a:rPr lang="de-DE" sz="1200" dirty="0" err="1" smtClean="0"/>
              <a:t>SystemC</a:t>
            </a:r>
            <a:r>
              <a:rPr lang="de-DE" sz="1200" dirty="0" smtClean="0"/>
              <a:t>: Von der RTL- zur Transaction-Level-Modellierung</a:t>
            </a:r>
          </a:p>
          <a:p>
            <a:r>
              <a:rPr lang="de-DE" sz="1200" dirty="0" smtClean="0"/>
              <a:t>[SI]    </a:t>
            </a:r>
            <a:r>
              <a:rPr lang="de-DE" sz="1200" dirty="0" err="1" smtClean="0"/>
              <a:t>Ghenassia</a:t>
            </a:r>
            <a:r>
              <a:rPr lang="de-DE" sz="1200" dirty="0" smtClean="0"/>
              <a:t>, F: Transaction-Level Modeling </a:t>
            </a:r>
            <a:r>
              <a:rPr lang="de-DE" sz="1200" dirty="0" err="1" smtClean="0"/>
              <a:t>with</a:t>
            </a:r>
            <a:r>
              <a:rPr lang="de-DE" sz="1200" dirty="0" smtClean="0"/>
              <a:t> </a:t>
            </a:r>
            <a:r>
              <a:rPr lang="de-DE" sz="1200" dirty="0" err="1" smtClean="0"/>
              <a:t>SystemC</a:t>
            </a:r>
            <a:r>
              <a:rPr lang="de-DE" sz="1200" dirty="0" smtClean="0"/>
              <a:t>: TLM </a:t>
            </a:r>
            <a:r>
              <a:rPr lang="de-DE" sz="1200" dirty="0" err="1" smtClean="0"/>
              <a:t>Concepts</a:t>
            </a:r>
            <a:r>
              <a:rPr lang="de-DE" sz="1200" dirty="0" smtClean="0"/>
              <a:t> </a:t>
            </a:r>
            <a:r>
              <a:rPr lang="de-DE" sz="1200" dirty="0" err="1" smtClean="0"/>
              <a:t>and</a:t>
            </a:r>
            <a:r>
              <a:rPr lang="de-DE" sz="1200" dirty="0" smtClean="0"/>
              <a:t> </a:t>
            </a:r>
            <a:r>
              <a:rPr lang="de-DE" sz="1200" dirty="0" err="1" smtClean="0"/>
              <a:t>Applications</a:t>
            </a:r>
            <a:r>
              <a:rPr lang="de-DE" sz="1200" dirty="0" smtClean="0"/>
              <a:t> </a:t>
            </a:r>
            <a:r>
              <a:rPr lang="de-DE" sz="1200" dirty="0" err="1" smtClean="0"/>
              <a:t>for</a:t>
            </a:r>
            <a:r>
              <a:rPr lang="de-DE" sz="1200" dirty="0" smtClean="0"/>
              <a:t> Embedded   </a:t>
            </a:r>
            <a:br>
              <a:rPr lang="de-DE" sz="1200" dirty="0" smtClean="0"/>
            </a:br>
            <a:r>
              <a:rPr lang="de-DE" sz="1200" dirty="0" smtClean="0"/>
              <a:t>          Systems</a:t>
            </a:r>
          </a:p>
          <a:p>
            <a:r>
              <a:rPr lang="de-DE" sz="1200" dirty="0" smtClean="0"/>
              <a:t>[SP]   Schirrmeister, F. : </a:t>
            </a:r>
            <a:r>
              <a:rPr lang="de-DE" sz="1200" dirty="0" err="1" smtClean="0"/>
              <a:t>Applying</a:t>
            </a:r>
            <a:r>
              <a:rPr lang="de-DE" sz="1200" dirty="0" smtClean="0"/>
              <a:t> TLM 2.0 </a:t>
            </a:r>
            <a:r>
              <a:rPr lang="de-DE" sz="1200" dirty="0" err="1" smtClean="0"/>
              <a:t>to</a:t>
            </a:r>
            <a:r>
              <a:rPr lang="de-DE" sz="1200" dirty="0" smtClean="0"/>
              <a:t> </a:t>
            </a:r>
            <a:r>
              <a:rPr lang="de-DE" sz="1200" dirty="0" err="1" smtClean="0"/>
              <a:t>Lagacy</a:t>
            </a:r>
            <a:r>
              <a:rPr lang="de-DE" sz="1200" dirty="0" smtClean="0"/>
              <a:t> </a:t>
            </a:r>
            <a:r>
              <a:rPr lang="de-DE" sz="1200" dirty="0" err="1" smtClean="0"/>
              <a:t>Platforms</a:t>
            </a:r>
            <a:endParaRPr lang="de-DE" sz="1200" dirty="0"/>
          </a:p>
          <a:p>
            <a:r>
              <a:rPr lang="de-DE" sz="1200" dirty="0" smtClean="0"/>
              <a:t>[SR</a:t>
            </a:r>
            <a:r>
              <a:rPr lang="de-DE" sz="1200" dirty="0"/>
              <a:t>] </a:t>
            </a:r>
            <a:r>
              <a:rPr lang="de-DE" sz="1200" dirty="0" smtClean="0"/>
              <a:t>  </a:t>
            </a:r>
            <a:r>
              <a:rPr lang="de-DE" sz="1200" dirty="0" err="1" smtClean="0"/>
              <a:t>SoCRcoket</a:t>
            </a:r>
            <a:r>
              <a:rPr lang="de-DE" sz="1200" dirty="0" smtClean="0"/>
              <a:t> </a:t>
            </a:r>
            <a:r>
              <a:rPr lang="de-DE" sz="1200" dirty="0" smtClean="0">
                <a:hlinkClick r:id="rId5"/>
              </a:rPr>
              <a:t>http</a:t>
            </a:r>
            <a:r>
              <a:rPr lang="de-DE" sz="1200" dirty="0">
                <a:hlinkClick r:id="rId5"/>
              </a:rPr>
              <a:t>://</a:t>
            </a:r>
            <a:r>
              <a:rPr lang="de-DE" sz="1200" dirty="0" smtClean="0">
                <a:hlinkClick r:id="rId5"/>
              </a:rPr>
              <a:t>www.esa.int/TEC/Microelectronics/SEMW9XK1QAH_0.html</a:t>
            </a:r>
            <a:endParaRPr lang="de-DE" sz="1200" dirty="0" smtClean="0"/>
          </a:p>
          <a:p>
            <a:r>
              <a:rPr lang="de-DE" sz="1200" dirty="0" smtClean="0"/>
              <a:t>[TL]    OSCI TLM-2.0 </a:t>
            </a:r>
            <a:r>
              <a:rPr lang="de-DE" sz="1200" dirty="0" err="1" smtClean="0"/>
              <a:t>language</a:t>
            </a:r>
            <a:r>
              <a:rPr lang="de-DE" sz="1200" dirty="0" smtClean="0"/>
              <a:t> </a:t>
            </a:r>
            <a:r>
              <a:rPr lang="de-DE" sz="1200" dirty="0" err="1" smtClean="0"/>
              <a:t>reference</a:t>
            </a:r>
            <a:r>
              <a:rPr lang="de-DE" sz="1200" dirty="0" smtClean="0"/>
              <a:t> </a:t>
            </a:r>
            <a:r>
              <a:rPr lang="de-DE" sz="1200" dirty="0" err="1" smtClean="0"/>
              <a:t>manual</a:t>
            </a:r>
            <a:endParaRPr lang="de-DE" sz="1200" dirty="0"/>
          </a:p>
          <a:p>
            <a:r>
              <a:rPr lang="de-DE" sz="1200" dirty="0"/>
              <a:t>[ID]    </a:t>
            </a:r>
            <a:r>
              <a:rPr lang="de-DE" sz="1200" dirty="0" smtClean="0"/>
              <a:t> IDAMC </a:t>
            </a:r>
            <a:r>
              <a:rPr lang="de-DE" sz="1200" dirty="0">
                <a:hlinkClick r:id="rId6"/>
              </a:rPr>
              <a:t>http://www.ida.ing.tu-bs.de/forschung/projekte/idamc</a:t>
            </a:r>
            <a:r>
              <a:rPr lang="de-DE" sz="1200" dirty="0" smtClean="0">
                <a:hlinkClick r:id="rId6"/>
              </a:rPr>
              <a:t>/</a:t>
            </a:r>
            <a:endParaRPr lang="de-DE" sz="1200" dirty="0" smtClean="0"/>
          </a:p>
          <a:p>
            <a:r>
              <a:rPr lang="de-DE" sz="1200" dirty="0" smtClean="0"/>
              <a:t>[RR]   Gaertner, A, : Entwicklung und Aufbau eines prototypischen Network-on-Chip-Systems mit Quality-</a:t>
            </a:r>
            <a:r>
              <a:rPr lang="de-DE" sz="1200" dirty="0" err="1" smtClean="0"/>
              <a:t>of</a:t>
            </a:r>
            <a:r>
              <a:rPr lang="de-DE" sz="1200" dirty="0" smtClean="0"/>
              <a:t>-Service-</a:t>
            </a:r>
            <a:br>
              <a:rPr lang="de-DE" sz="1200" dirty="0" smtClean="0"/>
            </a:br>
            <a:r>
              <a:rPr lang="de-DE" sz="1200" dirty="0" smtClean="0"/>
              <a:t>          Mechanismen auf einem FPGA </a:t>
            </a:r>
          </a:p>
          <a:p>
            <a:r>
              <a:rPr lang="de-DE" sz="1200" dirty="0" smtClean="0"/>
              <a:t>[CA]   </a:t>
            </a:r>
            <a:r>
              <a:rPr lang="de-DE" sz="1200" dirty="0" err="1" smtClean="0"/>
              <a:t>Cadence</a:t>
            </a:r>
            <a:r>
              <a:rPr lang="de-DE" sz="1200" dirty="0" smtClean="0"/>
              <a:t> </a:t>
            </a:r>
            <a:r>
              <a:rPr lang="de-DE" sz="1200" dirty="0"/>
              <a:t>Design Systems http://www.soccentral.com/results.asp?CatID=488&amp;EntryID=39792</a:t>
            </a:r>
            <a:endParaRPr lang="de-DE" sz="1200" dirty="0" smtClean="0"/>
          </a:p>
          <a:p>
            <a:endParaRPr lang="de-DE" sz="1200" dirty="0" smtClean="0"/>
          </a:p>
        </p:txBody>
      </p:sp>
    </p:spTree>
    <p:extLst>
      <p:ext uri="{BB962C8B-B14F-4D97-AF65-F5344CB8AC3E}">
        <p14:creationId xmlns:p14="http://schemas.microsoft.com/office/powerpoint/2010/main" val="383481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err="1" smtClean="0"/>
              <a:t>Simulationsleistung</a:t>
            </a:r>
            <a:r>
              <a:rPr lang="en-GB" noProof="0" dirty="0" smtClean="0"/>
              <a:t> </a:t>
            </a:r>
            <a:endParaRPr lang="en-GB" noProof="0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449" y="1042988"/>
            <a:ext cx="7012351" cy="477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8402249" y="5679250"/>
            <a:ext cx="405045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[SP]</a:t>
            </a:r>
          </a:p>
        </p:txBody>
      </p:sp>
    </p:spTree>
    <p:extLst>
      <p:ext uri="{BB962C8B-B14F-4D97-AF65-F5344CB8AC3E}">
        <p14:creationId xmlns:p14="http://schemas.microsoft.com/office/powerpoint/2010/main" val="160216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Tile</a:t>
            </a:r>
            <a:r>
              <a:rPr lang="de-DE" dirty="0" smtClean="0"/>
              <a:t>-Konfiguration </a:t>
            </a:r>
            <a:r>
              <a:rPr lang="de-DE" dirty="0"/>
              <a:t>aus </a:t>
            </a:r>
            <a:r>
              <a:rPr lang="de-DE" dirty="0" err="1"/>
              <a:t>Gaisler</a:t>
            </a:r>
            <a:r>
              <a:rPr lang="de-DE" dirty="0"/>
              <a:t> </a:t>
            </a:r>
            <a:r>
              <a:rPr lang="de-DE" dirty="0" smtClean="0"/>
              <a:t>Research Library IP Cores</a:t>
            </a:r>
            <a:endParaRPr lang="en-GB" dirty="0"/>
          </a:p>
        </p:txBody>
      </p:sp>
      <p:pic>
        <p:nvPicPr>
          <p:cNvPr id="4" name="Inhaltsplatzhalter 3" descr="Bildschirmausschnitt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625" y="908720"/>
            <a:ext cx="6898025" cy="4093891"/>
          </a:xfrm>
        </p:spPr>
      </p:pic>
      <p:sp>
        <p:nvSpPr>
          <p:cNvPr id="5" name="Textfeld 4"/>
          <p:cNvSpPr txBox="1"/>
          <p:nvPr/>
        </p:nvSpPr>
        <p:spPr>
          <a:xfrm>
            <a:off x="341530" y="4959170"/>
            <a:ext cx="8370930" cy="6827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kern="0" dirty="0" err="1" smtClean="0">
                <a:solidFill>
                  <a:srgbClr val="000000"/>
                </a:solidFill>
                <a:latin typeface="Arial"/>
              </a:rPr>
              <a:t>Tiles</a:t>
            </a:r>
            <a:r>
              <a:rPr lang="de-DE" kern="0" dirty="0" smtClean="0">
                <a:solidFill>
                  <a:srgbClr val="000000"/>
                </a:solidFill>
                <a:latin typeface="Arial"/>
              </a:rPr>
              <a:t> bestehen aus einzelnen gemeinsam genutzten Komponenten (Speicher,.. ) bis hin zu vollständigen Subsystemen</a:t>
            </a:r>
            <a:endParaRPr kumimoji="0" lang="en-GB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" name="Ellipse 5"/>
          <p:cNvSpPr/>
          <p:nvPr/>
        </p:nvSpPr>
        <p:spPr>
          <a:xfrm>
            <a:off x="4121951" y="3293985"/>
            <a:ext cx="990110" cy="945105"/>
          </a:xfrm>
          <a:prstGeom prst="ellipse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/>
          </a:p>
        </p:txBody>
      </p:sp>
      <p:sp>
        <p:nvSpPr>
          <p:cNvPr id="7" name="Rechteck 6"/>
          <p:cNvSpPr/>
          <p:nvPr/>
        </p:nvSpPr>
        <p:spPr>
          <a:xfrm>
            <a:off x="4055750" y="4329100"/>
            <a:ext cx="1125125" cy="495055"/>
          </a:xfrm>
          <a:prstGeom prst="rect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42313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Reducing the simulation effort in early design stages</a:t>
            </a:r>
            <a:endParaRPr lang="en-GB" noProof="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50" y="953725"/>
            <a:ext cx="8115300" cy="313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701570" y="4149080"/>
            <a:ext cx="3240360" cy="1646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Efficient execution of sequential program code</a:t>
            </a:r>
            <a:endParaRPr kumimoji="0" lang="en-GB" sz="2000" b="0" i="0" u="none" strike="noStrike" kern="0" cap="none" spc="0" normalizeH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2000" kern="0" noProof="0" dirty="0" smtClean="0">
                <a:solidFill>
                  <a:srgbClr val="000000"/>
                </a:solidFill>
                <a:latin typeface="Arial"/>
              </a:rPr>
              <a:t>Less resemblance of the final hardware design</a:t>
            </a:r>
            <a:endParaRPr kumimoji="0" lang="en-GB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4932039" y="4014065"/>
            <a:ext cx="3825425" cy="20467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2000" kern="0" dirty="0" smtClean="0">
                <a:solidFill>
                  <a:srgbClr val="000000"/>
                </a:solidFill>
                <a:latin typeface="Arial"/>
              </a:rPr>
              <a:t>High simulation accuracy of behaviour and timing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High simulation effort resulting</a:t>
            </a:r>
            <a:r>
              <a:rPr kumimoji="0" lang="en-GB" sz="20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from large numbers of parallel modules</a:t>
            </a:r>
            <a:endParaRPr kumimoji="0" lang="en-GB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629650" y="5769260"/>
            <a:ext cx="58024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[SI]</a:t>
            </a: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895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Ziele der Abstraktion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743" y="953725"/>
            <a:ext cx="6480517" cy="477266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Entwicklung von TL-Modellen des </a:t>
            </a:r>
            <a:r>
              <a:rPr lang="de-DE" b="1" dirty="0" smtClean="0"/>
              <a:t>Netzwerkinterfaces und Routers für SoCRocket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de-DE" dirty="0" smtClean="0"/>
              <a:t>Verwendung der aufwendig entwickelt und erprobten IDAMC-Lösungen ermöglicht den Übergang von </a:t>
            </a:r>
            <a:br>
              <a:rPr lang="de-DE" dirty="0" smtClean="0"/>
            </a:br>
            <a:r>
              <a:rPr lang="de-DE" dirty="0" smtClean="0"/>
              <a:t>Multi- zu </a:t>
            </a:r>
            <a:r>
              <a:rPr lang="de-DE" dirty="0" err="1" smtClean="0"/>
              <a:t>Many</a:t>
            </a:r>
            <a:r>
              <a:rPr lang="de-DE" dirty="0" smtClean="0"/>
              <a:t>-Core </a:t>
            </a:r>
            <a:r>
              <a:rPr lang="de-DE" dirty="0" err="1" smtClean="0"/>
              <a:t>SoC</a:t>
            </a:r>
            <a:r>
              <a:rPr lang="de-DE" dirty="0" smtClean="0"/>
              <a:t>-Konfigurationen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de-DE" dirty="0" err="1" smtClean="0"/>
              <a:t>Routermodelle</a:t>
            </a:r>
            <a:r>
              <a:rPr lang="de-DE" dirty="0" smtClean="0"/>
              <a:t> mit variabler zeitlichen Genauigkeit und  Simulationsperformance vergleichbar mit AT/LT-Programmierstilen</a:t>
            </a:r>
          </a:p>
          <a:p>
            <a:pPr lvl="3">
              <a:buFont typeface="Wingdings" panose="05000000000000000000" pitchFamily="2" charset="2"/>
              <a:buChar char="Ø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smtClean="0"/>
              <a:t>Design Space Exploration</a:t>
            </a:r>
            <a:r>
              <a:rPr lang="de-DE" dirty="0" smtClean="0"/>
              <a:t> wird mit den TL-Modellen ausgeführt und deren Erkanntnisse in das RTL-Modell übertragen 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de-DE" dirty="0" smtClean="0"/>
              <a:t>Enge Beziehung zwischen den Abstraktionsebenen erlaubt unkomplizierte  Übersetzung und gegenseitige Verifikation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lussdiagramm: Daten 3"/>
          <p:cNvSpPr/>
          <p:nvPr/>
        </p:nvSpPr>
        <p:spPr>
          <a:xfrm>
            <a:off x="7047277" y="1988840"/>
            <a:ext cx="1493245" cy="630070"/>
          </a:xfrm>
          <a:prstGeom prst="flowChartInputOutput">
            <a:avLst/>
          </a:prstGeom>
          <a:solidFill>
            <a:srgbClr val="7CCDE6"/>
          </a:solidFill>
          <a:ln w="1905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TLM</a:t>
            </a:r>
          </a:p>
        </p:txBody>
      </p:sp>
      <p:sp>
        <p:nvSpPr>
          <p:cNvPr id="5" name="Flussdiagramm: Daten 4"/>
          <p:cNvSpPr/>
          <p:nvPr/>
        </p:nvSpPr>
        <p:spPr>
          <a:xfrm>
            <a:off x="7047276" y="2823623"/>
            <a:ext cx="1493245" cy="630070"/>
          </a:xfrm>
          <a:prstGeom prst="flowChartInputOutput">
            <a:avLst/>
          </a:prstGeom>
          <a:solidFill>
            <a:srgbClr val="7CCDE6"/>
          </a:solidFill>
          <a:ln w="1905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RTL</a:t>
            </a:r>
          </a:p>
        </p:txBody>
      </p:sp>
      <p:cxnSp>
        <p:nvCxnSpPr>
          <p:cNvPr id="6" name="Gerade Verbindung mit Pfeil 5"/>
          <p:cNvCxnSpPr>
            <a:stCxn id="4" idx="4"/>
            <a:endCxn id="5" idx="1"/>
          </p:cNvCxnSpPr>
          <p:nvPr/>
        </p:nvCxnSpPr>
        <p:spPr>
          <a:xfrm flipH="1">
            <a:off x="7793899" y="2618910"/>
            <a:ext cx="1" cy="20471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feil nach unten 9"/>
          <p:cNvSpPr/>
          <p:nvPr/>
        </p:nvSpPr>
        <p:spPr>
          <a:xfrm>
            <a:off x="7613880" y="1448780"/>
            <a:ext cx="360040" cy="540060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1" name="Textfeld 10"/>
          <p:cNvSpPr txBox="1"/>
          <p:nvPr/>
        </p:nvSpPr>
        <p:spPr>
          <a:xfrm>
            <a:off x="7973920" y="1448780"/>
            <a:ext cx="1053575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kern="0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Innovation</a:t>
            </a:r>
          </a:p>
        </p:txBody>
      </p:sp>
      <p:sp>
        <p:nvSpPr>
          <p:cNvPr id="12" name="Nach links gekrümmter Pfeil 11"/>
          <p:cNvSpPr/>
          <p:nvPr/>
        </p:nvSpPr>
        <p:spPr>
          <a:xfrm>
            <a:off x="8323795" y="2096167"/>
            <a:ext cx="360040" cy="522743"/>
          </a:xfrm>
          <a:prstGeom prst="curvedLeftArrow">
            <a:avLst>
              <a:gd name="adj1" fmla="val 25000"/>
              <a:gd name="adj2" fmla="val 63333"/>
              <a:gd name="adj3" fmla="val 25000"/>
            </a:avLst>
          </a:prstGeom>
          <a:solidFill>
            <a:srgbClr val="C00000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C00000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8683835" y="1853825"/>
            <a:ext cx="523680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DSE</a:t>
            </a: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6147175" y="1967130"/>
            <a:ext cx="1170131" cy="286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Verifikation</a:t>
            </a:r>
            <a:endParaRPr kumimoji="0" lang="en-GB" sz="1600" b="0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Flussdiagramm: Daten 16"/>
          <p:cNvSpPr/>
          <p:nvPr/>
        </p:nvSpPr>
        <p:spPr>
          <a:xfrm>
            <a:off x="7039195" y="3750609"/>
            <a:ext cx="1493245" cy="405045"/>
          </a:xfrm>
          <a:prstGeom prst="flowChartInputOutput">
            <a:avLst/>
          </a:prstGeom>
          <a:solidFill>
            <a:srgbClr val="7CCDE6"/>
          </a:solidFill>
          <a:ln w="1905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Gates</a:t>
            </a:r>
          </a:p>
        </p:txBody>
      </p:sp>
      <p:cxnSp>
        <p:nvCxnSpPr>
          <p:cNvPr id="18" name="Gerade Verbindung mit Pfeil 17"/>
          <p:cNvCxnSpPr>
            <a:stCxn id="5" idx="4"/>
            <a:endCxn id="17" idx="1"/>
          </p:cNvCxnSpPr>
          <p:nvPr/>
        </p:nvCxnSpPr>
        <p:spPr>
          <a:xfrm flipH="1">
            <a:off x="7785818" y="3453693"/>
            <a:ext cx="8081" cy="296916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ussdiagramm: Daten 18"/>
          <p:cNvSpPr/>
          <p:nvPr/>
        </p:nvSpPr>
        <p:spPr>
          <a:xfrm>
            <a:off x="7039194" y="4335674"/>
            <a:ext cx="1493245" cy="405045"/>
          </a:xfrm>
          <a:prstGeom prst="flowChartInputOutput">
            <a:avLst/>
          </a:prstGeom>
          <a:solidFill>
            <a:srgbClr val="7CCDE6"/>
          </a:solidFill>
          <a:ln w="1905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Silicon</a:t>
            </a:r>
          </a:p>
        </p:txBody>
      </p:sp>
      <p:cxnSp>
        <p:nvCxnSpPr>
          <p:cNvPr id="20" name="Gerade Verbindung mit Pfeil 19"/>
          <p:cNvCxnSpPr/>
          <p:nvPr/>
        </p:nvCxnSpPr>
        <p:spPr>
          <a:xfrm>
            <a:off x="7789048" y="4155654"/>
            <a:ext cx="0" cy="18002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feil nach oben und unten 8"/>
          <p:cNvSpPr/>
          <p:nvPr/>
        </p:nvSpPr>
        <p:spPr>
          <a:xfrm>
            <a:off x="6814169" y="2324835"/>
            <a:ext cx="225025" cy="981452"/>
          </a:xfrm>
          <a:prstGeom prst="upDownArrow">
            <a:avLst/>
          </a:prstGeom>
          <a:solidFill>
            <a:srgbClr val="C00000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34122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Mixed Criticality on Many-Core </a:t>
            </a:r>
            <a:r>
              <a:rPr lang="en-US" dirty="0" err="1" smtClean="0"/>
              <a:t>SoCs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1500" dirty="0" smtClean="0"/>
              <a:t>Integration von zuvor eigenständigen Anwendungen in einen Vielkernprozessor erlaubt bessere Ausnutzung paralleler Ressourcen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500" dirty="0" smtClean="0"/>
              <a:t>Eine Plattform zur Ausführung von unterschiedlich kritischen Anwendungen muss eine </a:t>
            </a:r>
            <a:r>
              <a:rPr lang="de-DE" sz="1500" b="1" dirty="0" smtClean="0"/>
              <a:t>geeignete Trennung </a:t>
            </a:r>
            <a:r>
              <a:rPr lang="de-DE" sz="1500" dirty="0" smtClean="0"/>
              <a:t>gewährleistet werden!</a:t>
            </a:r>
            <a:endParaRPr lang="en-GB" sz="1500" dirty="0" smtClean="0"/>
          </a:p>
          <a:p>
            <a:pPr lvl="3">
              <a:buFont typeface="Wingdings" panose="05000000000000000000" pitchFamily="2" charset="2"/>
              <a:buChar char="Ø"/>
            </a:pPr>
            <a:r>
              <a:rPr lang="de-DE" sz="1500" dirty="0" smtClean="0"/>
              <a:t>Der Ausfall einer unkritischen Anwendung darf eine kritische Anwendung nicht beeinflussen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de-DE" sz="1500" dirty="0" smtClean="0"/>
              <a:t>Ohne eine solche Trennung müssen alle Anwendungen die gleichen hohen Sicherheitsanforderungen erfüllen </a:t>
            </a:r>
            <a:r>
              <a:rPr lang="de-DE" sz="1500" dirty="0" smtClean="0">
                <a:sym typeface="Wingdings" panose="05000000000000000000" pitchFamily="2" charset="2"/>
              </a:rPr>
              <a:t> </a:t>
            </a:r>
            <a:r>
              <a:rPr lang="de-DE" sz="1500" b="1" dirty="0" smtClean="0">
                <a:sym typeface="Wingdings" panose="05000000000000000000" pitchFamily="2" charset="2"/>
              </a:rPr>
              <a:t>Hohe kosten für das Gesamtsystem !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1500" dirty="0" smtClean="0">
                <a:sym typeface="Wingdings" panose="05000000000000000000" pitchFamily="2" charset="2"/>
              </a:rPr>
              <a:t>IDAMC Implementiert diese Trennung durch eine Laufzeitüberwachung an der Schnittstelle zwischen On-Chip-Netzwerk und </a:t>
            </a:r>
            <a:r>
              <a:rPr lang="de-DE" sz="1500" dirty="0" err="1" smtClean="0">
                <a:sym typeface="Wingdings" panose="05000000000000000000" pitchFamily="2" charset="2"/>
              </a:rPr>
              <a:t>Tiles</a:t>
            </a:r>
            <a:r>
              <a:rPr lang="de-DE" sz="1500" dirty="0" smtClean="0">
                <a:sym typeface="Wingdings" panose="05000000000000000000" pitchFamily="2" charset="2"/>
              </a:rPr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de-DE" sz="1700" dirty="0" smtClean="0"/>
          </a:p>
        </p:txBody>
      </p:sp>
      <p:pic>
        <p:nvPicPr>
          <p:cNvPr id="4" name="Grafik 3" descr="Bildschirmausschnit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41" y="3293985"/>
            <a:ext cx="4950550" cy="260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639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IDAMC-Netzwerkinterface</a:t>
            </a:r>
            <a:endParaRPr lang="en-GB" dirty="0"/>
          </a:p>
        </p:txBody>
      </p:sp>
      <p:pic>
        <p:nvPicPr>
          <p:cNvPr id="4" name="Inhaltsplatzhalter 3" descr="Bildschirmausschnitt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043735"/>
            <a:ext cx="5518539" cy="4772025"/>
          </a:xfrm>
        </p:spPr>
      </p:pic>
      <p:sp>
        <p:nvSpPr>
          <p:cNvPr id="5" name="Textfeld 4"/>
          <p:cNvSpPr txBox="1"/>
          <p:nvPr/>
        </p:nvSpPr>
        <p:spPr>
          <a:xfrm>
            <a:off x="5956625" y="1808820"/>
            <a:ext cx="3015335" cy="297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Transparente Weiterleitungen von Speicherzugriffen und Interrupts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Erreichbarkeit von entfernten Ressourcen durch eine Adressübersetzung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Laufzeitüberwachung unterbindet Abweichung vom zuvor definierten Verhaltens</a:t>
            </a:r>
          </a:p>
        </p:txBody>
      </p:sp>
    </p:spTree>
    <p:extLst>
      <p:ext uri="{BB962C8B-B14F-4D97-AF65-F5344CB8AC3E}">
        <p14:creationId xmlns:p14="http://schemas.microsoft.com/office/powerpoint/2010/main" val="3826244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RTL </a:t>
            </a:r>
            <a:r>
              <a:rPr lang="de-DE" dirty="0" err="1" smtClean="0"/>
              <a:t>Routermodell</a:t>
            </a:r>
            <a:endParaRPr lang="en-GB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605" y="1043735"/>
            <a:ext cx="7380820" cy="4768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0810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 smtClean="0"/>
              <a:t>TLM-</a:t>
            </a:r>
            <a:r>
              <a:rPr lang="en-GB" noProof="0" dirty="0" err="1" smtClean="0"/>
              <a:t>Routermodell</a:t>
            </a:r>
            <a:r>
              <a:rPr lang="en-GB" noProof="0" dirty="0" smtClean="0"/>
              <a:t> (Congestion aware)</a:t>
            </a:r>
            <a:endParaRPr lang="en-GB" noProof="0" dirty="0"/>
          </a:p>
        </p:txBody>
      </p:sp>
      <p:sp>
        <p:nvSpPr>
          <p:cNvPr id="3" name="Textfeld 2"/>
          <p:cNvSpPr txBox="1"/>
          <p:nvPr/>
        </p:nvSpPr>
        <p:spPr>
          <a:xfrm>
            <a:off x="161509" y="4161157"/>
            <a:ext cx="8775975" cy="1428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Trennung der Funktionalität</a:t>
            </a:r>
          </a:p>
          <a:p>
            <a:pPr marL="742950" lvl="1" indent="-28575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Switch-</a:t>
            </a:r>
            <a:r>
              <a:rPr lang="de-DE" sz="1600" kern="0" dirty="0" err="1" smtClean="0">
                <a:solidFill>
                  <a:srgbClr val="000000"/>
                </a:solidFill>
                <a:latin typeface="Arial"/>
              </a:rPr>
              <a:t>Arbiter</a:t>
            </a: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-Modul definiert das </a:t>
            </a:r>
            <a:r>
              <a:rPr lang="de-DE" sz="1600" kern="0" dirty="0" err="1" smtClean="0">
                <a:solidFill>
                  <a:srgbClr val="000000"/>
                </a:solidFill>
                <a:latin typeface="Arial"/>
              </a:rPr>
              <a:t>Scheduling</a:t>
            </a: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- und </a:t>
            </a:r>
            <a:r>
              <a:rPr lang="de-DE" sz="1600" kern="0" dirty="0" err="1" smtClean="0">
                <a:solidFill>
                  <a:srgbClr val="000000"/>
                </a:solidFill>
                <a:latin typeface="Arial"/>
              </a:rPr>
              <a:t>QoS</a:t>
            </a: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-Verhalten</a:t>
            </a:r>
            <a:endParaRPr lang="de-DE" sz="1600" kern="0" dirty="0" smtClean="0">
              <a:solidFill>
                <a:srgbClr val="000000"/>
              </a:solidFill>
              <a:latin typeface="Arial"/>
            </a:endParaRPr>
          </a:p>
          <a:p>
            <a:pPr marL="742950" lvl="1" indent="-28575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Übrige Grundfunktionalität wird durch die übrigen Module bereitgestellt</a:t>
            </a:r>
          </a:p>
          <a:p>
            <a:pPr marL="285750" indent="-28575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Unabhängig von der Portanzahl </a:t>
            </a:r>
            <a:r>
              <a:rPr lang="de-DE" sz="1600" b="1" kern="0" dirty="0" smtClean="0">
                <a:solidFill>
                  <a:srgbClr val="000000"/>
                </a:solidFill>
                <a:latin typeface="Arial"/>
              </a:rPr>
              <a:t>n</a:t>
            </a:r>
            <a:r>
              <a:rPr lang="de-DE" sz="1600" b="1" kern="0" dirty="0" smtClean="0">
                <a:solidFill>
                  <a:srgbClr val="000000"/>
                </a:solidFill>
                <a:latin typeface="Arial"/>
              </a:rPr>
              <a:t>ur noch ein Thread pro Router notwendig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610" y="863716"/>
            <a:ext cx="6435715" cy="3099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24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TLM-</a:t>
            </a:r>
            <a:r>
              <a:rPr lang="de-DE" dirty="0" err="1"/>
              <a:t>Routermodell</a:t>
            </a:r>
            <a:r>
              <a:rPr lang="de-DE" dirty="0"/>
              <a:t> (</a:t>
            </a:r>
            <a:r>
              <a:rPr lang="de-DE" dirty="0" err="1"/>
              <a:t>Congestion</a:t>
            </a:r>
            <a:r>
              <a:rPr lang="de-DE" dirty="0"/>
              <a:t> </a:t>
            </a:r>
            <a:r>
              <a:rPr lang="de-DE" dirty="0" err="1" smtClean="0"/>
              <a:t>unaware</a:t>
            </a:r>
            <a:r>
              <a:rPr lang="de-DE" dirty="0"/>
              <a:t>)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66555" y="4239090"/>
            <a:ext cx="8100900" cy="1428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durch direkte </a:t>
            </a:r>
            <a:r>
              <a:rPr lang="de-DE" sz="1600" kern="0" dirty="0" smtClean="0">
                <a:solidFill>
                  <a:srgbClr val="000000"/>
                </a:solidFill>
                <a:latin typeface="Arial"/>
              </a:rPr>
              <a:t>Weiterleitung entfällt die Zwischenspeicherung und Vermittlung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600" kern="0" noProof="0" dirty="0" smtClean="0">
                <a:solidFill>
                  <a:srgbClr val="000000"/>
                </a:solidFill>
                <a:latin typeface="Arial"/>
              </a:rPr>
              <a:t>Verzögerung wird bei jedem Hop aufsummiert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de-DE" sz="1600" b="0" i="0" u="none" strike="noStrike" kern="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Synchronisation</a:t>
            </a:r>
            <a:r>
              <a:rPr kumimoji="0" lang="de-DE" sz="1600" b="0" i="0" u="none" strike="noStrike" kern="0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bei Bedarf durch den Empfänger</a:t>
            </a:r>
          </a:p>
          <a:p>
            <a:pPr marL="285750" marR="0" indent="-28575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1600" kern="0" baseline="0" noProof="0" dirty="0" smtClean="0">
                <a:solidFill>
                  <a:srgbClr val="000000"/>
                </a:solidFill>
                <a:latin typeface="Arial"/>
              </a:rPr>
              <a:t>Router enthält keinen Thread, Kontrollfluss</a:t>
            </a:r>
            <a:r>
              <a:rPr lang="de-DE" sz="1600" kern="0" noProof="0" dirty="0" smtClean="0">
                <a:solidFill>
                  <a:srgbClr val="000000"/>
                </a:solidFill>
                <a:latin typeface="Arial"/>
              </a:rPr>
              <a:t> durch den Absender (Initiator)</a:t>
            </a:r>
            <a:endParaRPr kumimoji="0" lang="de-DE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630" y="1053801"/>
            <a:ext cx="6398800" cy="309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25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3e">
  <a:themeElements>
    <a:clrScheme name="TU Braunschweig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BE1E3C"/>
      </a:accent1>
      <a:accent2>
        <a:srgbClr val="4DA6CB"/>
      </a:accent2>
      <a:accent3>
        <a:srgbClr val="ADBF4D"/>
      </a:accent3>
      <a:accent4>
        <a:srgbClr val="FA6E00"/>
      </a:accent4>
      <a:accent5>
        <a:srgbClr val="407E97"/>
      </a:accent5>
      <a:accent6>
        <a:srgbClr val="984098"/>
      </a:accent6>
      <a:hlink>
        <a:srgbClr val="BE1E3C"/>
      </a:hlink>
      <a:folHlink>
        <a:srgbClr val="760054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Galathe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/>
      </a:spPr>
      <a:bodyPr rtlCol="0" anchor="ctr"/>
      <a:lstStyle>
        <a:defPPr algn="ctr">
          <a:defRPr dirty="0" smtClean="0"/>
        </a:defPPr>
      </a:lstStyle>
      <a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9525">
          <a:noFill/>
          <a:miter lim="800000"/>
          <a:headEnd/>
          <a:tailEnd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3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kern="0" cap="none" spc="0" normalizeH="0" baseline="0" noProof="0" dirty="0" smtClean="0">
            <a:ln>
              <a:noFill/>
            </a:ln>
            <a:solidFill>
              <a:srgbClr val="000000"/>
            </a:solidFill>
            <a:effectLst/>
            <a:uLnTx/>
            <a:uFillTx/>
            <a:latin typeface="Arial"/>
            <a:ea typeface="+mn-ea"/>
            <a:cs typeface="+mn-cs"/>
          </a:defRPr>
        </a:defPPr>
      </a:lstStyle>
    </a:txDef>
  </a:objectDefaults>
  <a:extraClrSchemeLst>
    <a:extraClrScheme>
      <a:clrScheme name="c3e 1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BE1E3C"/>
        </a:accent1>
        <a:accent2>
          <a:srgbClr val="4DA6CB"/>
        </a:accent2>
        <a:accent3>
          <a:srgbClr val="FFFFFF"/>
        </a:accent3>
        <a:accent4>
          <a:srgbClr val="000000"/>
        </a:accent4>
        <a:accent5>
          <a:srgbClr val="DBABAF"/>
        </a:accent5>
        <a:accent6>
          <a:srgbClr val="4596B8"/>
        </a:accent6>
        <a:hlink>
          <a:srgbClr val="BE1E3C"/>
        </a:hlink>
        <a:folHlink>
          <a:srgbClr val="76005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1222</Words>
  <Application>Microsoft Office PowerPoint</Application>
  <PresentationFormat>Bildschirmpräsentation (4:3)</PresentationFormat>
  <Paragraphs>308</Paragraphs>
  <Slides>30</Slides>
  <Notes>12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1" baseType="lpstr">
      <vt:lpstr>c3e</vt:lpstr>
      <vt:lpstr>IDAMC VHDL und TLM</vt:lpstr>
      <vt:lpstr>Integrated Dependable Architecture for Many Cores (IDAMC)</vt:lpstr>
      <vt:lpstr>Tile-Konfiguration aus Gaisler Research Library IP Cores</vt:lpstr>
      <vt:lpstr>Ziele der Abstraktion</vt:lpstr>
      <vt:lpstr>Mixed Criticality on Many-Core SoCs</vt:lpstr>
      <vt:lpstr>IDAMC-Netzwerkinterface</vt:lpstr>
      <vt:lpstr>RTL Routermodell</vt:lpstr>
      <vt:lpstr>TLM-Routermodell (Congestion aware)</vt:lpstr>
      <vt:lpstr>TLM-Routermodell (Congestion unaware)</vt:lpstr>
      <vt:lpstr>Teskonfiguration</vt:lpstr>
      <vt:lpstr>Simulationsleistung</vt:lpstr>
      <vt:lpstr>Zeitliche Genauigkeit</vt:lpstr>
      <vt:lpstr>PowerPoint-Präsentation</vt:lpstr>
      <vt:lpstr>SystemC and TLM</vt:lpstr>
      <vt:lpstr>Congestion aware coding styles for NoC</vt:lpstr>
      <vt:lpstr>IDAMC-NoC-Router</vt:lpstr>
      <vt:lpstr>Motivation – Hardware &amp; Software design gap</vt:lpstr>
      <vt:lpstr>Motivation – Hardware design abstraction level</vt:lpstr>
      <vt:lpstr>Research goals and challenges </vt:lpstr>
      <vt:lpstr>Outline</vt:lpstr>
      <vt:lpstr>TLM coding styles for Network communication</vt:lpstr>
      <vt:lpstr>Gliederung</vt:lpstr>
      <vt:lpstr>Protocol abstraction</vt:lpstr>
      <vt:lpstr>Timing model – reducing synchronization effort</vt:lpstr>
      <vt:lpstr>RTL router model</vt:lpstr>
      <vt:lpstr>Gliederung</vt:lpstr>
      <vt:lpstr>Fazit &amp; Ausblick</vt:lpstr>
      <vt:lpstr>PowerPoint-Präsentation</vt:lpstr>
      <vt:lpstr>Simulationsleistung </vt:lpstr>
      <vt:lpstr>Reducing the simulation effort in early design stages</vt:lpstr>
    </vt:vector>
  </TitlesOfParts>
  <Company>wir design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a.luetgering</dc:creator>
  <cp:lastModifiedBy>sumomo</cp:lastModifiedBy>
  <cp:revision>410</cp:revision>
  <cp:lastPrinted>2013-01-08T11:46:16Z</cp:lastPrinted>
  <dcterms:created xsi:type="dcterms:W3CDTF">2012-04-19T12:48:29Z</dcterms:created>
  <dcterms:modified xsi:type="dcterms:W3CDTF">2014-12-09T08:49:59Z</dcterms:modified>
</cp:coreProperties>
</file>